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7" r:id="rId2"/>
    <p:sldId id="258" r:id="rId3"/>
    <p:sldId id="285" r:id="rId4"/>
    <p:sldId id="262" r:id="rId5"/>
    <p:sldId id="264" r:id="rId6"/>
    <p:sldId id="265" r:id="rId7"/>
    <p:sldId id="286" r:id="rId8"/>
    <p:sldId id="260" r:id="rId9"/>
    <p:sldId id="287" r:id="rId10"/>
    <p:sldId id="291" r:id="rId11"/>
    <p:sldId id="267" r:id="rId12"/>
    <p:sldId id="268" r:id="rId13"/>
    <p:sldId id="261" r:id="rId14"/>
    <p:sldId id="266" r:id="rId15"/>
    <p:sldId id="283" r:id="rId16"/>
    <p:sldId id="271" r:id="rId17"/>
    <p:sldId id="276" r:id="rId18"/>
    <p:sldId id="279" r:id="rId19"/>
    <p:sldId id="278" r:id="rId20"/>
    <p:sldId id="288" r:id="rId21"/>
    <p:sldId id="275" r:id="rId22"/>
    <p:sldId id="277" r:id="rId23"/>
    <p:sldId id="281" r:id="rId24"/>
    <p:sldId id="289" r:id="rId25"/>
    <p:sldId id="290" r:id="rId26"/>
    <p:sldId id="272" r:id="rId27"/>
    <p:sldId id="282" r:id="rId28"/>
    <p:sldId id="274" r:id="rId29"/>
    <p:sldId id="27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27A09B3-C350-4148-AEC8-FB81EC990B2F}">
          <p14:sldIdLst>
            <p14:sldId id="257"/>
            <p14:sldId id="258"/>
            <p14:sldId id="285"/>
            <p14:sldId id="262"/>
            <p14:sldId id="264"/>
            <p14:sldId id="265"/>
            <p14:sldId id="286"/>
            <p14:sldId id="260"/>
            <p14:sldId id="287"/>
            <p14:sldId id="291"/>
            <p14:sldId id="267"/>
            <p14:sldId id="268"/>
            <p14:sldId id="261"/>
            <p14:sldId id="266"/>
            <p14:sldId id="283"/>
            <p14:sldId id="271"/>
            <p14:sldId id="276"/>
            <p14:sldId id="279"/>
            <p14:sldId id="278"/>
            <p14:sldId id="288"/>
            <p14:sldId id="275"/>
            <p14:sldId id="277"/>
            <p14:sldId id="281"/>
            <p14:sldId id="289"/>
            <p14:sldId id="290"/>
            <p14:sldId id="272"/>
            <p14:sldId id="282"/>
            <p14:sldId id="274"/>
            <p14:sldId id="27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47" autoAdjust="0"/>
    <p:restoredTop sz="87792" autoAdjust="0"/>
  </p:normalViewPr>
  <p:slideViewPr>
    <p:cSldViewPr snapToGrid="0">
      <p:cViewPr varScale="1">
        <p:scale>
          <a:sx n="60" d="100"/>
          <a:sy n="60" d="100"/>
        </p:scale>
        <p:origin x="180" y="7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C57421-E9B0-4AF9-89FC-4DD0A1F08B66}" type="datetimeFigureOut">
              <a:rPr lang="en-US" smtClean="0"/>
              <a:t>5/8/2014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3875AB-F731-4BC4-A5E5-4D81CF1116CC}" type="slidenum">
              <a:rPr lang="en-US" smtClean="0"/>
              <a:t>‹#›</a:t>
            </a:fld>
            <a:endParaRPr lang="en-US"/>
          </a:p>
        </p:txBody>
      </p:sp>
    </p:spTree>
    <p:extLst>
      <p:ext uri="{BB962C8B-B14F-4D97-AF65-F5344CB8AC3E}">
        <p14:creationId xmlns:p14="http://schemas.microsoft.com/office/powerpoint/2010/main" val="3532984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the committee and audience</a:t>
            </a:r>
            <a:endParaRPr lang="en-US" dirty="0"/>
          </a:p>
        </p:txBody>
      </p:sp>
      <p:sp>
        <p:nvSpPr>
          <p:cNvPr id="4" name="Slide Number Placeholder 3"/>
          <p:cNvSpPr>
            <a:spLocks noGrp="1"/>
          </p:cNvSpPr>
          <p:nvPr>
            <p:ph type="sldNum" sz="quarter" idx="10"/>
          </p:nvPr>
        </p:nvSpPr>
        <p:spPr/>
        <p:txBody>
          <a:bodyPr/>
          <a:lstStyle/>
          <a:p>
            <a:fld id="{41000D23-6038-4577-AA29-E5C688AE37A9}"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503665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3875AB-F731-4BC4-A5E5-4D81CF1116CC}" type="slidenum">
              <a:rPr lang="en-US" smtClean="0"/>
              <a:t>5</a:t>
            </a:fld>
            <a:endParaRPr lang="en-US"/>
          </a:p>
        </p:txBody>
      </p:sp>
    </p:spTree>
    <p:extLst>
      <p:ext uri="{BB962C8B-B14F-4D97-AF65-F5344CB8AC3E}">
        <p14:creationId xmlns:p14="http://schemas.microsoft.com/office/powerpoint/2010/main" val="3168061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Test power is almost always higher than functional power dissipation.</a:t>
            </a:r>
          </a:p>
          <a:p>
            <a:endParaRPr lang="en-US" dirty="0" smtClean="0"/>
          </a:p>
          <a:p>
            <a:r>
              <a:rPr lang="en-US" dirty="0" smtClean="0"/>
              <a:t>Testing the circuit at functional speeds might </a:t>
            </a:r>
          </a:p>
          <a:p>
            <a:pPr lvl="1"/>
            <a:r>
              <a:rPr lang="en-US" dirty="0" smtClean="0"/>
              <a:t>damage the circuit</a:t>
            </a:r>
          </a:p>
          <a:p>
            <a:pPr lvl="1"/>
            <a:r>
              <a:rPr lang="en-US" dirty="0" smtClean="0"/>
              <a:t>lead to malfunction in the circuit during test.</a:t>
            </a:r>
          </a:p>
          <a:p>
            <a:endParaRPr lang="en-US" dirty="0"/>
          </a:p>
        </p:txBody>
      </p:sp>
      <p:sp>
        <p:nvSpPr>
          <p:cNvPr id="4" name="Slide Number Placeholder 3"/>
          <p:cNvSpPr>
            <a:spLocks noGrp="1"/>
          </p:cNvSpPr>
          <p:nvPr>
            <p:ph type="sldNum" sz="quarter" idx="10"/>
          </p:nvPr>
        </p:nvSpPr>
        <p:spPr/>
        <p:txBody>
          <a:bodyPr/>
          <a:lstStyle/>
          <a:p>
            <a:fld id="{A13875AB-F731-4BC4-A5E5-4D81CF1116CC}" type="slidenum">
              <a:rPr lang="en-US" smtClean="0"/>
              <a:t>7</a:t>
            </a:fld>
            <a:endParaRPr lang="en-US"/>
          </a:p>
        </p:txBody>
      </p:sp>
    </p:spTree>
    <p:extLst>
      <p:ext uri="{BB962C8B-B14F-4D97-AF65-F5344CB8AC3E}">
        <p14:creationId xmlns:p14="http://schemas.microsoft.com/office/powerpoint/2010/main" val="88542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3875AB-F731-4BC4-A5E5-4D81CF1116CC}" type="slidenum">
              <a:rPr lang="en-US" smtClean="0"/>
              <a:t>8</a:t>
            </a:fld>
            <a:endParaRPr lang="en-US"/>
          </a:p>
        </p:txBody>
      </p:sp>
    </p:spTree>
    <p:extLst>
      <p:ext uri="{BB962C8B-B14F-4D97-AF65-F5344CB8AC3E}">
        <p14:creationId xmlns:p14="http://schemas.microsoft.com/office/powerpoint/2010/main" val="698261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combinatorial optimization</a:t>
            </a:r>
            <a:r>
              <a:rPr lang="en-US" sz="1200" b="0" i="0" kern="1200" dirty="0" smtClean="0">
                <a:solidFill>
                  <a:schemeClr val="tx1"/>
                </a:solidFill>
                <a:effectLst/>
                <a:latin typeface="+mn-lt"/>
                <a:ea typeface="+mn-ea"/>
                <a:cs typeface="+mn-cs"/>
              </a:rPr>
              <a:t> is a topic that consists of finding an optimal object from a finite set of objects</a:t>
            </a:r>
            <a:endParaRPr lang="en-US" dirty="0"/>
          </a:p>
        </p:txBody>
      </p:sp>
      <p:sp>
        <p:nvSpPr>
          <p:cNvPr id="4" name="Slide Number Placeholder 3"/>
          <p:cNvSpPr>
            <a:spLocks noGrp="1"/>
          </p:cNvSpPr>
          <p:nvPr>
            <p:ph type="sldNum" sz="quarter" idx="10"/>
          </p:nvPr>
        </p:nvSpPr>
        <p:spPr/>
        <p:txBody>
          <a:bodyPr/>
          <a:lstStyle/>
          <a:p>
            <a:fld id="{A13875AB-F731-4BC4-A5E5-4D81CF1116CC}" type="slidenum">
              <a:rPr lang="en-US" smtClean="0"/>
              <a:t>12</a:t>
            </a:fld>
            <a:endParaRPr lang="en-US"/>
          </a:p>
        </p:txBody>
      </p:sp>
    </p:spTree>
    <p:extLst>
      <p:ext uri="{BB962C8B-B14F-4D97-AF65-F5344CB8AC3E}">
        <p14:creationId xmlns:p14="http://schemas.microsoft.com/office/powerpoint/2010/main" val="1577164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3875AB-F731-4BC4-A5E5-4D81CF1116CC}" type="slidenum">
              <a:rPr lang="en-US" smtClean="0"/>
              <a:t>13</a:t>
            </a:fld>
            <a:endParaRPr lang="en-US"/>
          </a:p>
        </p:txBody>
      </p:sp>
    </p:spTree>
    <p:extLst>
      <p:ext uri="{BB962C8B-B14F-4D97-AF65-F5344CB8AC3E}">
        <p14:creationId xmlns:p14="http://schemas.microsoft.com/office/powerpoint/2010/main" val="528641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86893D-3999-4F54-9F33-9C3637FE89E7}" type="datetime1">
              <a:rPr lang="en-US" smtClean="0">
                <a:solidFill>
                  <a:prstClr val="black">
                    <a:tint val="75000"/>
                  </a:prstClr>
                </a:solidFill>
              </a:rPr>
              <a:t>5/8/2014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Master's Thesis Defense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97D6EB-3E24-4788-A995-03BDCAC9BB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327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927252-62A3-4D78-8160-334E541FEFA3}" type="datetime1">
              <a:rPr lang="en-US" smtClean="0">
                <a:solidFill>
                  <a:prstClr val="black">
                    <a:tint val="75000"/>
                  </a:prstClr>
                </a:solidFill>
              </a:rPr>
              <a:t>5/8/2014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Master's Thesis Defense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97D6EB-3E24-4788-A995-03BDCAC9BB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5637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4AD956-C37F-49A8-B4BF-F6C39690762A}" type="datetime1">
              <a:rPr lang="en-US" smtClean="0">
                <a:solidFill>
                  <a:prstClr val="black">
                    <a:tint val="75000"/>
                  </a:prstClr>
                </a:solidFill>
              </a:rPr>
              <a:t>5/8/2014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Master's Thesis Defense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97D6EB-3E24-4788-A995-03BDCAC9BB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7689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268CEF-EB37-4E2C-A447-8ECC0BA33FCA}" type="datetime1">
              <a:rPr lang="en-US" smtClean="0">
                <a:solidFill>
                  <a:prstClr val="black">
                    <a:tint val="75000"/>
                  </a:prstClr>
                </a:solidFill>
              </a:rPr>
              <a:t>5/8/2014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Master's Thesis Defense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97D6EB-3E24-4788-A995-03BDCAC9BB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071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492B56-1065-4320-9476-AB1B4A591410}" type="datetime1">
              <a:rPr lang="en-US" smtClean="0">
                <a:solidFill>
                  <a:prstClr val="black">
                    <a:tint val="75000"/>
                  </a:prstClr>
                </a:solidFill>
              </a:rPr>
              <a:t>5/8/2014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Master's Thesis Defense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97D6EB-3E24-4788-A995-03BDCAC9BB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6659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2148B5-FD80-451E-878E-96F219F58538}" type="datetime1">
              <a:rPr lang="en-US" smtClean="0">
                <a:solidFill>
                  <a:prstClr val="black">
                    <a:tint val="75000"/>
                  </a:prstClr>
                </a:solidFill>
              </a:rPr>
              <a:t>5/8/2014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Master's Thesis Defense</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397D6EB-3E24-4788-A995-03BDCAC9BB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7971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B72597-A097-41B8-BBD1-BD2B348249AD}" type="datetime1">
              <a:rPr lang="en-US" smtClean="0">
                <a:solidFill>
                  <a:prstClr val="black">
                    <a:tint val="75000"/>
                  </a:prstClr>
                </a:solidFill>
              </a:rPr>
              <a:t>5/8/2014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Master's Thesis Defense</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397D6EB-3E24-4788-A995-03BDCAC9BB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6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EA7068-DE26-45E5-9E93-E96CD8332948}" type="datetime1">
              <a:rPr lang="en-US" smtClean="0">
                <a:solidFill>
                  <a:prstClr val="black">
                    <a:tint val="75000"/>
                  </a:prstClr>
                </a:solidFill>
              </a:rPr>
              <a:t>5/8/2014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Master's Thesis Defense</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397D6EB-3E24-4788-A995-03BDCAC9BB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530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A448F0-46C4-4C18-BB1F-64EF36C41D23}" type="datetime1">
              <a:rPr lang="en-US" smtClean="0">
                <a:solidFill>
                  <a:prstClr val="black">
                    <a:tint val="75000"/>
                  </a:prstClr>
                </a:solidFill>
              </a:rPr>
              <a:t>5/8/2014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Master's Thesis Defense</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397D6EB-3E24-4788-A995-03BDCAC9BB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6526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656B78-6B6C-4667-922D-8B58CAEB7F99}" type="datetime1">
              <a:rPr lang="en-US" smtClean="0">
                <a:solidFill>
                  <a:prstClr val="black">
                    <a:tint val="75000"/>
                  </a:prstClr>
                </a:solidFill>
              </a:rPr>
              <a:t>5/8/2014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Master's Thesis Defense</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397D6EB-3E24-4788-A995-03BDCAC9BB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6386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C40E9B-D74C-442B-8319-EF7A5B5F027E}" type="datetime1">
              <a:rPr lang="en-US" smtClean="0">
                <a:solidFill>
                  <a:prstClr val="black">
                    <a:tint val="75000"/>
                  </a:prstClr>
                </a:solidFill>
              </a:rPr>
              <a:t>5/8/2014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Master's Thesis Defense</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397D6EB-3E24-4788-A995-03BDCAC9BB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6237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ADECAC-0307-4A26-9343-08756B589CB5}" type="datetime1">
              <a:rPr lang="en-US" smtClean="0">
                <a:solidFill>
                  <a:prstClr val="black">
                    <a:tint val="75000"/>
                  </a:prstClr>
                </a:solidFill>
              </a:rPr>
              <a:t>5/8/2014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Master's Thesis Defense</a:t>
            </a: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97D6EB-3E24-4788-A995-03BDCAC9BB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42712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1752600" y="166255"/>
            <a:ext cx="86868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icrosoft YaHei"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icrosoft YaHei"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icrosoft YaHei"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icrosoft YaHei"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icrosoft YaHei" pitchFamily="34" charset="-122"/>
              </a:defRPr>
            </a:lvl5pPr>
            <a:lvl6pPr marL="2514600" indent="-228600" defTabSz="457200" fontAlgn="base" hangingPunct="0">
              <a:lnSpc>
                <a:spcPct val="93000"/>
              </a:lnSpc>
              <a:spcBef>
                <a:spcPct val="0"/>
              </a:spcBef>
              <a:spcAft>
                <a:spcPct val="0"/>
              </a:spcAft>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icrosoft YaHei" pitchFamily="34" charset="-122"/>
              </a:defRPr>
            </a:lvl6pPr>
            <a:lvl7pPr marL="2971800" indent="-228600" defTabSz="457200" fontAlgn="base" hangingPunct="0">
              <a:lnSpc>
                <a:spcPct val="93000"/>
              </a:lnSpc>
              <a:spcBef>
                <a:spcPct val="0"/>
              </a:spcBef>
              <a:spcAft>
                <a:spcPct val="0"/>
              </a:spcAft>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icrosoft YaHei" pitchFamily="34" charset="-122"/>
              </a:defRPr>
            </a:lvl7pPr>
            <a:lvl8pPr marL="3429000" indent="-228600" defTabSz="457200" fontAlgn="base" hangingPunct="0">
              <a:lnSpc>
                <a:spcPct val="93000"/>
              </a:lnSpc>
              <a:spcBef>
                <a:spcPct val="0"/>
              </a:spcBef>
              <a:spcAft>
                <a:spcPct val="0"/>
              </a:spcAft>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icrosoft YaHei" pitchFamily="34" charset="-122"/>
              </a:defRPr>
            </a:lvl8pPr>
            <a:lvl9pPr marL="3886200" indent="-228600" defTabSz="457200" fontAlgn="base" hangingPunct="0">
              <a:lnSpc>
                <a:spcPct val="93000"/>
              </a:lnSpc>
              <a:spcBef>
                <a:spcPct val="0"/>
              </a:spcBef>
              <a:spcAft>
                <a:spcPct val="0"/>
              </a:spcAft>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icrosoft YaHei" pitchFamily="34" charset="-122"/>
              </a:defRPr>
            </a:lvl9pPr>
          </a:lstStyle>
          <a:p>
            <a:pPr algn="ctr"/>
            <a:r>
              <a:rPr lang="en-US" sz="4800" dirty="0"/>
              <a:t>Finding Optimum Clock Frequencies for Aperiodic Test</a:t>
            </a:r>
            <a:endParaRPr lang="en-US" sz="4800" dirty="0">
              <a:latin typeface="Calibri"/>
            </a:endParaRPr>
          </a:p>
        </p:txBody>
      </p:sp>
      <p:sp>
        <p:nvSpPr>
          <p:cNvPr id="9" name="Text Box 3"/>
          <p:cNvSpPr txBox="1">
            <a:spLocks noChangeArrowheads="1"/>
          </p:cNvSpPr>
          <p:nvPr/>
        </p:nvSpPr>
        <p:spPr bwMode="auto">
          <a:xfrm>
            <a:off x="2514600" y="1537855"/>
            <a:ext cx="7162800" cy="12025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icrosoft YaHei"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icrosoft YaHei"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icrosoft YaHei"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icrosoft YaHei"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icrosoft YaHei" pitchFamily="34" charset="-122"/>
              </a:defRPr>
            </a:lvl5pPr>
            <a:lvl6pPr marL="2514600" indent="-228600" defTabSz="457200" fontAlgn="base" hangingPunct="0">
              <a:lnSpc>
                <a:spcPct val="93000"/>
              </a:lnSpc>
              <a:spcBef>
                <a:spcPct val="0"/>
              </a:spcBef>
              <a:spcAft>
                <a:spcPct val="0"/>
              </a:spcAft>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icrosoft YaHei" pitchFamily="34" charset="-122"/>
              </a:defRPr>
            </a:lvl6pPr>
            <a:lvl7pPr marL="2971800" indent="-228600" defTabSz="457200" fontAlgn="base" hangingPunct="0">
              <a:lnSpc>
                <a:spcPct val="93000"/>
              </a:lnSpc>
              <a:spcBef>
                <a:spcPct val="0"/>
              </a:spcBef>
              <a:spcAft>
                <a:spcPct val="0"/>
              </a:spcAft>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icrosoft YaHei" pitchFamily="34" charset="-122"/>
              </a:defRPr>
            </a:lvl7pPr>
            <a:lvl8pPr marL="3429000" indent="-228600" defTabSz="457200" fontAlgn="base" hangingPunct="0">
              <a:lnSpc>
                <a:spcPct val="93000"/>
              </a:lnSpc>
              <a:spcBef>
                <a:spcPct val="0"/>
              </a:spcBef>
              <a:spcAft>
                <a:spcPct val="0"/>
              </a:spcAft>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icrosoft YaHei" pitchFamily="34" charset="-122"/>
              </a:defRPr>
            </a:lvl8pPr>
            <a:lvl9pPr marL="3886200" indent="-228600" defTabSz="457200" fontAlgn="base" hangingPunct="0">
              <a:lnSpc>
                <a:spcPct val="93000"/>
              </a:lnSpc>
              <a:spcBef>
                <a:spcPct val="0"/>
              </a:spcBef>
              <a:spcAft>
                <a:spcPct val="0"/>
              </a:spcAft>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icrosoft YaHei" pitchFamily="34" charset="-122"/>
              </a:defRPr>
            </a:lvl9pPr>
          </a:lstStyle>
          <a:p>
            <a:pPr algn="ctr"/>
            <a:r>
              <a:rPr lang="en-US" sz="2400" dirty="0">
                <a:latin typeface="Calibri"/>
                <a:ea typeface="SimSun" pitchFamily="2" charset="-122"/>
              </a:rPr>
              <a:t>Master’s </a:t>
            </a:r>
            <a:r>
              <a:rPr lang="en-US" sz="2400" dirty="0" smtClean="0">
                <a:latin typeface="Calibri"/>
                <a:ea typeface="SimSun" pitchFamily="2" charset="-122"/>
              </a:rPr>
              <a:t>Thesis Defense</a:t>
            </a:r>
            <a:endParaRPr lang="en-US" sz="2400" dirty="0">
              <a:latin typeface="Calibri"/>
              <a:ea typeface="SimSun" pitchFamily="2" charset="-122"/>
            </a:endParaRPr>
          </a:p>
          <a:p>
            <a:pPr algn="ctr"/>
            <a:r>
              <a:rPr lang="en-US" sz="2400" b="1" dirty="0" smtClean="0">
                <a:latin typeface="Calibri"/>
                <a:ea typeface="SimSun" pitchFamily="2" charset="-122"/>
              </a:rPr>
              <a:t>Sindhu Gunasekar</a:t>
            </a:r>
            <a:endParaRPr lang="en-US" sz="2400" b="1" dirty="0">
              <a:latin typeface="Calibri"/>
              <a:ea typeface="SimSun" pitchFamily="2" charset="-122"/>
            </a:endParaRPr>
          </a:p>
          <a:p>
            <a:pPr algn="ctr"/>
            <a:r>
              <a:rPr lang="en-US" sz="2400" dirty="0">
                <a:latin typeface="Calibri"/>
                <a:ea typeface="SimSun" pitchFamily="2" charset="-122"/>
              </a:rPr>
              <a:t>Dept. of ECE, Auburn University</a:t>
            </a:r>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2081" y="3107893"/>
            <a:ext cx="1747838" cy="1752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Text Box 5"/>
          <p:cNvSpPr txBox="1">
            <a:spLocks noChangeArrowheads="1"/>
          </p:cNvSpPr>
          <p:nvPr/>
        </p:nvSpPr>
        <p:spPr bwMode="auto">
          <a:xfrm>
            <a:off x="1790700" y="5317693"/>
            <a:ext cx="8610600"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icrosoft YaHei"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icrosoft YaHei"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icrosoft YaHei"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icrosoft YaHei"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icrosoft YaHei" pitchFamily="34" charset="-122"/>
              </a:defRPr>
            </a:lvl5pPr>
            <a:lvl6pPr marL="2514600" indent="-228600" defTabSz="457200" fontAlgn="base" hangingPunct="0">
              <a:lnSpc>
                <a:spcPct val="93000"/>
              </a:lnSpc>
              <a:spcBef>
                <a:spcPct val="0"/>
              </a:spcBef>
              <a:spcAft>
                <a:spcPct val="0"/>
              </a:spcAft>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icrosoft YaHei" pitchFamily="34" charset="-122"/>
              </a:defRPr>
            </a:lvl6pPr>
            <a:lvl7pPr marL="2971800" indent="-228600" defTabSz="457200" fontAlgn="base" hangingPunct="0">
              <a:lnSpc>
                <a:spcPct val="93000"/>
              </a:lnSpc>
              <a:spcBef>
                <a:spcPct val="0"/>
              </a:spcBef>
              <a:spcAft>
                <a:spcPct val="0"/>
              </a:spcAft>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icrosoft YaHei" pitchFamily="34" charset="-122"/>
              </a:defRPr>
            </a:lvl7pPr>
            <a:lvl8pPr marL="3429000" indent="-228600" defTabSz="457200" fontAlgn="base" hangingPunct="0">
              <a:lnSpc>
                <a:spcPct val="93000"/>
              </a:lnSpc>
              <a:spcBef>
                <a:spcPct val="0"/>
              </a:spcBef>
              <a:spcAft>
                <a:spcPct val="0"/>
              </a:spcAft>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icrosoft YaHei" pitchFamily="34" charset="-122"/>
              </a:defRPr>
            </a:lvl8pPr>
            <a:lvl9pPr marL="3886200" indent="-228600" defTabSz="457200" fontAlgn="base" hangingPunct="0">
              <a:lnSpc>
                <a:spcPct val="93000"/>
              </a:lnSpc>
              <a:spcBef>
                <a:spcPct val="0"/>
              </a:spcBef>
              <a:spcAft>
                <a:spcPct val="0"/>
              </a:spcAft>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icrosoft YaHei" pitchFamily="34" charset="-122"/>
              </a:defRPr>
            </a:lvl9pPr>
          </a:lstStyle>
          <a:p>
            <a:pPr algn="ctr"/>
            <a:r>
              <a:rPr lang="en-US" sz="2400" dirty="0" smtClean="0">
                <a:latin typeface="Calibri"/>
                <a:ea typeface="SimSun" pitchFamily="2" charset="-122"/>
              </a:rPr>
              <a:t>Advisory Committee: </a:t>
            </a:r>
            <a:r>
              <a:rPr lang="en-US" sz="2400" b="1" dirty="0" smtClean="0">
                <a:latin typeface="Calibri"/>
                <a:ea typeface="SimSun" pitchFamily="2" charset="-122"/>
              </a:rPr>
              <a:t>Dr.</a:t>
            </a:r>
            <a:r>
              <a:rPr lang="en-US" sz="2400" dirty="0" smtClean="0">
                <a:latin typeface="Calibri"/>
                <a:ea typeface="SimSun" pitchFamily="2" charset="-122"/>
              </a:rPr>
              <a:t> </a:t>
            </a:r>
            <a:r>
              <a:rPr lang="en-US" sz="2400" b="1" dirty="0" err="1">
                <a:latin typeface="Calibri"/>
                <a:ea typeface="SimSun" pitchFamily="2" charset="-122"/>
              </a:rPr>
              <a:t>Vishwani</a:t>
            </a:r>
            <a:r>
              <a:rPr lang="en-US" sz="2400" b="1" dirty="0">
                <a:latin typeface="Calibri"/>
                <a:ea typeface="SimSun" pitchFamily="2" charset="-122"/>
              </a:rPr>
              <a:t> D. </a:t>
            </a:r>
            <a:r>
              <a:rPr lang="en-US" sz="2400" b="1" dirty="0" smtClean="0">
                <a:latin typeface="Calibri"/>
                <a:ea typeface="SimSun" pitchFamily="2" charset="-122"/>
              </a:rPr>
              <a:t>Agrawal (chair),</a:t>
            </a:r>
          </a:p>
          <a:p>
            <a:pPr algn="ctr"/>
            <a:r>
              <a:rPr lang="en-US" sz="2400" dirty="0" smtClean="0">
                <a:latin typeface="Calibri"/>
                <a:ea typeface="SimSun" pitchFamily="2" charset="-122"/>
              </a:rPr>
              <a:t> </a:t>
            </a:r>
            <a:r>
              <a:rPr lang="en-US" sz="2400" b="1" dirty="0" smtClean="0">
                <a:latin typeface="Calibri"/>
                <a:ea typeface="SimSun" pitchFamily="2" charset="-122"/>
              </a:rPr>
              <a:t>Dr.</a:t>
            </a:r>
            <a:r>
              <a:rPr lang="en-US" sz="2400" dirty="0" smtClean="0">
                <a:latin typeface="Calibri"/>
                <a:ea typeface="SimSun" pitchFamily="2" charset="-122"/>
              </a:rPr>
              <a:t> </a:t>
            </a:r>
            <a:r>
              <a:rPr lang="en-US" sz="2400" b="1" dirty="0">
                <a:latin typeface="Calibri"/>
                <a:ea typeface="SimSun" pitchFamily="2" charset="-122"/>
              </a:rPr>
              <a:t>Victor P. Nelson, </a:t>
            </a:r>
            <a:r>
              <a:rPr lang="en-US" sz="2400" b="1" dirty="0" smtClean="0">
                <a:latin typeface="Calibri"/>
                <a:ea typeface="SimSun" pitchFamily="2" charset="-122"/>
              </a:rPr>
              <a:t>Dr. </a:t>
            </a:r>
            <a:r>
              <a:rPr lang="en-US" sz="2400" b="1" dirty="0" err="1">
                <a:latin typeface="Calibri"/>
                <a:ea typeface="SimSun" pitchFamily="2" charset="-122"/>
              </a:rPr>
              <a:t>Adit</a:t>
            </a:r>
            <a:r>
              <a:rPr lang="en-US" sz="2400" b="1" dirty="0">
                <a:latin typeface="Calibri"/>
                <a:ea typeface="SimSun" pitchFamily="2" charset="-122"/>
              </a:rPr>
              <a:t> </a:t>
            </a:r>
            <a:r>
              <a:rPr lang="en-US" sz="2400" b="1" dirty="0" smtClean="0">
                <a:latin typeface="Calibri"/>
                <a:ea typeface="SimSun" pitchFamily="2" charset="-122"/>
              </a:rPr>
              <a:t>D. Singh</a:t>
            </a:r>
            <a:endParaRPr lang="en-US" sz="2400" b="1" dirty="0">
              <a:latin typeface="Calibri"/>
              <a:ea typeface="SimSun" pitchFamily="2" charset="-122"/>
            </a:endParaRPr>
          </a:p>
        </p:txBody>
      </p:sp>
      <p:sp>
        <p:nvSpPr>
          <p:cNvPr id="3" name="Slide Number Placeholder 2"/>
          <p:cNvSpPr>
            <a:spLocks noGrp="1"/>
          </p:cNvSpPr>
          <p:nvPr>
            <p:ph type="sldNum" sz="quarter" idx="12"/>
          </p:nvPr>
        </p:nvSpPr>
        <p:spPr/>
        <p:txBody>
          <a:bodyPr/>
          <a:lstStyle/>
          <a:p>
            <a:fld id="{6397D6EB-3E24-4788-A995-03BDCAC9BB93}" type="slidenum">
              <a:rPr lang="en-US" smtClean="0">
                <a:solidFill>
                  <a:prstClr val="black">
                    <a:tint val="75000"/>
                  </a:prstClr>
                </a:solidFill>
              </a:rPr>
              <a:pPr/>
              <a:t>1</a:t>
            </a:fld>
            <a:endParaRPr lang="en-US">
              <a:solidFill>
                <a:prstClr val="black">
                  <a:tint val="75000"/>
                </a:prstClr>
              </a:solidFill>
            </a:endParaRPr>
          </a:p>
        </p:txBody>
      </p:sp>
    </p:spTree>
    <p:extLst>
      <p:ext uri="{BB962C8B-B14F-4D97-AF65-F5344CB8AC3E}">
        <p14:creationId xmlns:p14="http://schemas.microsoft.com/office/powerpoint/2010/main" val="31955188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smtClean="0"/>
              <a:t>Optimization </a:t>
            </a:r>
            <a:r>
              <a:rPr lang="en-US" dirty="0"/>
              <a:t>Problem</a:t>
            </a:r>
          </a:p>
        </p:txBody>
      </p:sp>
      <p:sp>
        <p:nvSpPr>
          <p:cNvPr id="3" name="Content Placeholder 2"/>
          <p:cNvSpPr>
            <a:spLocks noGrp="1"/>
          </p:cNvSpPr>
          <p:nvPr>
            <p:ph idx="1"/>
          </p:nvPr>
        </p:nvSpPr>
        <p:spPr/>
        <p:txBody>
          <a:bodyPr/>
          <a:lstStyle/>
          <a:p>
            <a:pPr marL="0" indent="0">
              <a:buNone/>
            </a:pPr>
            <a:endParaRPr lang="fr-FR" dirty="0"/>
          </a:p>
          <a:p>
            <a:r>
              <a:rPr lang="fr-FR" dirty="0"/>
              <a:t>Total Test Time =</a:t>
            </a:r>
            <a:r>
              <a:rPr lang="en-US" dirty="0"/>
              <a:t> </a:t>
            </a:r>
            <a:r>
              <a:rPr lang="en-US" altLang="en-US" dirty="0"/>
              <a:t>∑</a:t>
            </a:r>
            <a:r>
              <a:rPr lang="en-US" altLang="en-US" baseline="60000" dirty="0" err="1"/>
              <a:t>k</a:t>
            </a:r>
            <a:r>
              <a:rPr lang="en-US" altLang="en-US" baseline="-50000" dirty="0" err="1"/>
              <a:t>i</a:t>
            </a:r>
            <a:r>
              <a:rPr lang="en-US" altLang="en-US" baseline="-50000" dirty="0"/>
              <a:t>=1</a:t>
            </a:r>
            <a:r>
              <a:rPr lang="en-US" altLang="en-US" baseline="50000" dirty="0"/>
              <a:t> </a:t>
            </a:r>
            <a:r>
              <a:rPr lang="en-US" altLang="en-US" dirty="0" err="1"/>
              <a:t>n</a:t>
            </a:r>
            <a:r>
              <a:rPr lang="en-US" altLang="en-US" baseline="-25000" dirty="0" err="1"/>
              <a:t>i</a:t>
            </a:r>
            <a:r>
              <a:rPr lang="en-US" altLang="en-US" baseline="-25000" dirty="0"/>
              <a:t> </a:t>
            </a:r>
            <a:r>
              <a:rPr lang="en-US" altLang="en-US" dirty="0"/>
              <a:t>t</a:t>
            </a:r>
            <a:r>
              <a:rPr lang="en-US" altLang="en-US" baseline="-25000" dirty="0"/>
              <a:t>i </a:t>
            </a:r>
            <a:r>
              <a:rPr lang="en-US" dirty="0"/>
              <a:t> where </a:t>
            </a:r>
            <a:r>
              <a:rPr lang="en-US" altLang="en-US" dirty="0" err="1"/>
              <a:t>n</a:t>
            </a:r>
            <a:r>
              <a:rPr lang="en-US" altLang="en-US" baseline="-25000" dirty="0" err="1"/>
              <a:t>i</a:t>
            </a:r>
            <a:r>
              <a:rPr lang="en-US" dirty="0"/>
              <a:t> is number of cycles at the period t</a:t>
            </a:r>
            <a:r>
              <a:rPr lang="en-US" altLang="en-US" baseline="-25000" dirty="0"/>
              <a:t>i </a:t>
            </a:r>
          </a:p>
          <a:p>
            <a:r>
              <a:rPr lang="en-US" altLang="en-US" dirty="0"/>
              <a:t>k is the number of different frequencies the ATE allows</a:t>
            </a:r>
          </a:p>
          <a:p>
            <a:r>
              <a:rPr lang="en-US" altLang="en-US" dirty="0"/>
              <a:t>t</a:t>
            </a:r>
            <a:r>
              <a:rPr lang="en-US" altLang="en-US" baseline="-25000" dirty="0"/>
              <a:t>i</a:t>
            </a:r>
            <a:r>
              <a:rPr lang="en-US" altLang="en-US" dirty="0"/>
              <a:t> has to be determined </a:t>
            </a:r>
          </a:p>
          <a:p>
            <a:endParaRPr lang="en-US" altLang="en-US" baseline="-25000" dirty="0"/>
          </a:p>
          <a:p>
            <a:endParaRPr lang="en-US" altLang="en-US" baseline="-25000" dirty="0"/>
          </a:p>
          <a:p>
            <a:pPr marL="0" indent="0">
              <a:buNone/>
            </a:pP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6397D6EB-3E24-4788-A995-03BDCAC9BB93}" type="slidenum">
              <a:rPr lang="en-US" smtClean="0">
                <a:solidFill>
                  <a:prstClr val="black">
                    <a:tint val="75000"/>
                  </a:prstClr>
                </a:solidFill>
              </a:rPr>
              <a:pPr/>
              <a:t>10</a:t>
            </a:fld>
            <a:endParaRPr lang="en-US">
              <a:solidFill>
                <a:prstClr val="black">
                  <a:tint val="75000"/>
                </a:prstClr>
              </a:solidFill>
            </a:endParaRPr>
          </a:p>
        </p:txBody>
      </p:sp>
    </p:spTree>
    <p:extLst>
      <p:ext uri="{BB962C8B-B14F-4D97-AF65-F5344CB8AC3E}">
        <p14:creationId xmlns:p14="http://schemas.microsoft.com/office/powerpoint/2010/main" val="4157169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Background</a:t>
            </a:r>
          </a:p>
          <a:p>
            <a:r>
              <a:rPr lang="en-US" dirty="0"/>
              <a:t>Problem Statement</a:t>
            </a:r>
          </a:p>
          <a:p>
            <a:r>
              <a:rPr lang="en-US" dirty="0" smtClean="0">
                <a:solidFill>
                  <a:schemeClr val="accent6">
                    <a:lumMod val="75000"/>
                  </a:schemeClr>
                </a:solidFill>
              </a:rPr>
              <a:t>Algorithm </a:t>
            </a:r>
            <a:r>
              <a:rPr lang="en-US" dirty="0">
                <a:solidFill>
                  <a:schemeClr val="accent6">
                    <a:lumMod val="75000"/>
                  </a:schemeClr>
                </a:solidFill>
              </a:rPr>
              <a:t>&amp; Implementation</a:t>
            </a:r>
          </a:p>
          <a:p>
            <a:r>
              <a:rPr lang="en-US" dirty="0"/>
              <a:t>Results</a:t>
            </a:r>
          </a:p>
          <a:p>
            <a:r>
              <a:rPr lang="en-US" dirty="0"/>
              <a:t>Conclusion</a:t>
            </a:r>
          </a:p>
          <a:p>
            <a:endParaRPr lang="en-US" dirty="0"/>
          </a:p>
        </p:txBody>
      </p:sp>
      <p:sp>
        <p:nvSpPr>
          <p:cNvPr id="5" name="Slide Number Placeholder 4"/>
          <p:cNvSpPr>
            <a:spLocks noGrp="1"/>
          </p:cNvSpPr>
          <p:nvPr>
            <p:ph type="sldNum" sz="quarter" idx="12"/>
          </p:nvPr>
        </p:nvSpPr>
        <p:spPr/>
        <p:txBody>
          <a:bodyPr/>
          <a:lstStyle/>
          <a:p>
            <a:fld id="{6397D6EB-3E24-4788-A995-03BDCAC9BB93}" type="slidenum">
              <a:rPr lang="en-US" smtClean="0">
                <a:solidFill>
                  <a:prstClr val="black">
                    <a:tint val="75000"/>
                  </a:prstClr>
                </a:solidFill>
              </a:rPr>
              <a:pPr/>
              <a:t>11</a:t>
            </a:fld>
            <a:endParaRPr lang="en-US">
              <a:solidFill>
                <a:prstClr val="black">
                  <a:tint val="75000"/>
                </a:prstClr>
              </a:solidFill>
            </a:endParaRPr>
          </a:p>
        </p:txBody>
      </p:sp>
    </p:spTree>
    <p:extLst>
      <p:ext uri="{BB962C8B-B14F-4D97-AF65-F5344CB8AC3E}">
        <p14:creationId xmlns:p14="http://schemas.microsoft.com/office/powerpoint/2010/main" val="19757587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This is a Combinatorial </a:t>
            </a:r>
            <a:r>
              <a:rPr lang="en-US" dirty="0" smtClean="0"/>
              <a:t>optimization </a:t>
            </a:r>
            <a:r>
              <a:rPr lang="en-US" dirty="0"/>
              <a:t>problem in the discrete domain</a:t>
            </a:r>
            <a:r>
              <a:rPr lang="en-US" dirty="0" smtClean="0"/>
              <a:t>.</a:t>
            </a:r>
          </a:p>
          <a:p>
            <a:r>
              <a:rPr lang="en-US" dirty="0" smtClean="0"/>
              <a:t>It is NP-complete.</a:t>
            </a:r>
          </a:p>
          <a:p>
            <a:r>
              <a:rPr lang="en-US" dirty="0" smtClean="0"/>
              <a:t>Using heuristics the NP-complete </a:t>
            </a:r>
            <a:r>
              <a:rPr lang="en-US" dirty="0"/>
              <a:t>problem is solved in polynomial-time to find near-optimal </a:t>
            </a:r>
            <a:r>
              <a:rPr lang="en-US" dirty="0" smtClean="0"/>
              <a:t>solutions.</a:t>
            </a:r>
          </a:p>
          <a:p>
            <a:endParaRPr lang="en-US" dirty="0" smtClean="0"/>
          </a:p>
          <a:p>
            <a:endParaRPr lang="en-US" dirty="0"/>
          </a:p>
        </p:txBody>
      </p:sp>
      <p:sp>
        <p:nvSpPr>
          <p:cNvPr id="5" name="Slide Number Placeholder 4"/>
          <p:cNvSpPr>
            <a:spLocks noGrp="1"/>
          </p:cNvSpPr>
          <p:nvPr>
            <p:ph type="sldNum" sz="quarter" idx="12"/>
          </p:nvPr>
        </p:nvSpPr>
        <p:spPr/>
        <p:txBody>
          <a:bodyPr/>
          <a:lstStyle/>
          <a:p>
            <a:fld id="{6397D6EB-3E24-4788-A995-03BDCAC9BB93}" type="slidenum">
              <a:rPr lang="en-US" smtClean="0">
                <a:solidFill>
                  <a:prstClr val="black">
                    <a:tint val="75000"/>
                  </a:prstClr>
                </a:solidFill>
              </a:rPr>
              <a:pPr/>
              <a:t>12</a:t>
            </a:fld>
            <a:endParaRPr lang="en-US">
              <a:solidFill>
                <a:prstClr val="black">
                  <a:tint val="75000"/>
                </a:prstClr>
              </a:solidFill>
            </a:endParaRPr>
          </a:p>
        </p:txBody>
      </p:sp>
    </p:spTree>
    <p:extLst>
      <p:ext uri="{BB962C8B-B14F-4D97-AF65-F5344CB8AC3E}">
        <p14:creationId xmlns:p14="http://schemas.microsoft.com/office/powerpoint/2010/main" val="15627000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Greedy Algorithm</a:t>
            </a:r>
            <a:endParaRPr lang="en-US" dirty="0"/>
          </a:p>
        </p:txBody>
      </p:sp>
      <p:sp>
        <p:nvSpPr>
          <p:cNvPr id="3" name="Content Placeholder 2"/>
          <p:cNvSpPr>
            <a:spLocks noGrp="1"/>
          </p:cNvSpPr>
          <p:nvPr>
            <p:ph idx="1"/>
          </p:nvPr>
        </p:nvSpPr>
        <p:spPr>
          <a:xfrm>
            <a:off x="609600" y="1199213"/>
            <a:ext cx="10972800" cy="4926951"/>
          </a:xfrm>
        </p:spPr>
        <p:txBody>
          <a:bodyPr>
            <a:normAutofit lnSpcReduction="10000"/>
          </a:bodyPr>
          <a:lstStyle/>
          <a:p>
            <a:r>
              <a:rPr lang="en-US" dirty="0"/>
              <a:t>A greedy algorithm makes the locally optimal choice that looks best at each stage. </a:t>
            </a:r>
            <a:endParaRPr lang="en-US" dirty="0" smtClean="0"/>
          </a:p>
          <a:p>
            <a:r>
              <a:rPr lang="en-US" dirty="0" smtClean="0"/>
              <a:t>The </a:t>
            </a:r>
            <a:r>
              <a:rPr lang="en-US" dirty="0"/>
              <a:t>greedy heuristic does not always yield optimal solutions, but nonetheless it may yield locally optimal solutions that approximate a global optimal solution</a:t>
            </a:r>
            <a:r>
              <a:rPr lang="en-US" dirty="0" smtClean="0"/>
              <a:t>.</a:t>
            </a:r>
          </a:p>
          <a:p>
            <a:r>
              <a:rPr lang="en-US" dirty="0" smtClean="0"/>
              <a:t>One optimum </a:t>
            </a:r>
            <a:r>
              <a:rPr lang="en-US" dirty="0"/>
              <a:t>clock period is found by one iteration over all the n </a:t>
            </a:r>
            <a:r>
              <a:rPr lang="en-US" dirty="0" smtClean="0"/>
              <a:t>different </a:t>
            </a:r>
            <a:r>
              <a:rPr lang="en-US" dirty="0"/>
              <a:t>clock </a:t>
            </a:r>
            <a:r>
              <a:rPr lang="en-US" dirty="0" smtClean="0"/>
              <a:t>intervals, to find which clock interval </a:t>
            </a:r>
            <a:r>
              <a:rPr lang="en-US" dirty="0" err="1" smtClean="0"/>
              <a:t>minimises</a:t>
            </a:r>
            <a:r>
              <a:rPr lang="en-US" dirty="0" smtClean="0"/>
              <a:t> the test time.</a:t>
            </a:r>
          </a:p>
          <a:p>
            <a:r>
              <a:rPr lang="en-US" dirty="0" smtClean="0"/>
              <a:t>The subsequent clocks are found one at each step without altering the clocks found at the previous step.</a:t>
            </a:r>
          </a:p>
          <a:p>
            <a:endParaRPr lang="en-US" dirty="0"/>
          </a:p>
        </p:txBody>
      </p:sp>
      <p:sp>
        <p:nvSpPr>
          <p:cNvPr id="6" name="Slide Number Placeholder 5"/>
          <p:cNvSpPr>
            <a:spLocks noGrp="1"/>
          </p:cNvSpPr>
          <p:nvPr>
            <p:ph type="sldNum" sz="quarter" idx="12"/>
          </p:nvPr>
        </p:nvSpPr>
        <p:spPr/>
        <p:txBody>
          <a:bodyPr/>
          <a:lstStyle/>
          <a:p>
            <a:fld id="{6397D6EB-3E24-4788-A995-03BDCAC9BB93}" type="slidenum">
              <a:rPr lang="en-US" smtClean="0">
                <a:solidFill>
                  <a:prstClr val="black">
                    <a:tint val="75000"/>
                  </a:prstClr>
                </a:solidFill>
              </a:rPr>
              <a:pPr/>
              <a:t>13</a:t>
            </a:fld>
            <a:endParaRPr lang="en-US">
              <a:solidFill>
                <a:prstClr val="black">
                  <a:tint val="75000"/>
                </a:prstClr>
              </a:solidFill>
            </a:endParaRPr>
          </a:p>
        </p:txBody>
      </p:sp>
    </p:spTree>
    <p:extLst>
      <p:ext uri="{BB962C8B-B14F-4D97-AF65-F5344CB8AC3E}">
        <p14:creationId xmlns:p14="http://schemas.microsoft.com/office/powerpoint/2010/main" val="4565551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smtClean="0"/>
              <a:t>Since greedy algorithm is known to converge to a local optimum, three other algorithms are implemented, but the optimal solutions are observed to be very close the solutions of the greedy algorithm. </a:t>
            </a:r>
          </a:p>
          <a:p>
            <a:r>
              <a:rPr lang="en-US" b="1" dirty="0" smtClean="0"/>
              <a:t>Iterated </a:t>
            </a:r>
            <a:r>
              <a:rPr lang="en-US" b="1" dirty="0"/>
              <a:t>local search </a:t>
            </a:r>
            <a:r>
              <a:rPr lang="en-US" dirty="0"/>
              <a:t>is when a local search is performed to find a local optimum and then the solution is perturbed to help it escape the local optimum and restart the local search </a:t>
            </a:r>
            <a:r>
              <a:rPr lang="en-US" dirty="0" smtClean="0"/>
              <a:t>again.</a:t>
            </a:r>
          </a:p>
        </p:txBody>
      </p:sp>
      <p:sp>
        <p:nvSpPr>
          <p:cNvPr id="5" name="Slide Number Placeholder 4"/>
          <p:cNvSpPr>
            <a:spLocks noGrp="1"/>
          </p:cNvSpPr>
          <p:nvPr>
            <p:ph type="sldNum" sz="quarter" idx="12"/>
          </p:nvPr>
        </p:nvSpPr>
        <p:spPr/>
        <p:txBody>
          <a:bodyPr/>
          <a:lstStyle/>
          <a:p>
            <a:fld id="{6397D6EB-3E24-4788-A995-03BDCAC9BB93}" type="slidenum">
              <a:rPr lang="en-US" smtClean="0">
                <a:solidFill>
                  <a:prstClr val="black">
                    <a:tint val="75000"/>
                  </a:prstClr>
                </a:solidFill>
              </a:rPr>
              <a:pPr/>
              <a:t>14</a:t>
            </a:fld>
            <a:endParaRPr lang="en-US">
              <a:solidFill>
                <a:prstClr val="black">
                  <a:tint val="75000"/>
                </a:prstClr>
              </a:solidFill>
            </a:endParaRPr>
          </a:p>
        </p:txBody>
      </p:sp>
    </p:spTree>
    <p:extLst>
      <p:ext uri="{BB962C8B-B14F-4D97-AF65-F5344CB8AC3E}">
        <p14:creationId xmlns:p14="http://schemas.microsoft.com/office/powerpoint/2010/main" val="24207211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b="1" dirty="0"/>
              <a:t>Directed Search</a:t>
            </a:r>
            <a:r>
              <a:rPr lang="en-US" dirty="0"/>
              <a:t>: One parameter is varied at any time by steps of the same magnitude, and when such increase or decrease did not improve the objective function, the step size is halved and repeated until the steps become sufficiently small</a:t>
            </a:r>
            <a:r>
              <a:rPr lang="en-US" dirty="0" smtClean="0"/>
              <a:t>.</a:t>
            </a:r>
          </a:p>
          <a:p>
            <a:r>
              <a:rPr lang="en-US" b="1" dirty="0"/>
              <a:t>Simulated Annealing</a:t>
            </a:r>
            <a:r>
              <a:rPr lang="en-US" dirty="0"/>
              <a:t>: </a:t>
            </a:r>
            <a:r>
              <a:rPr lang="en-US" dirty="0" smtClean="0"/>
              <a:t>It is a global </a:t>
            </a:r>
            <a:r>
              <a:rPr lang="en-US" dirty="0" err="1" smtClean="0"/>
              <a:t>optimisation</a:t>
            </a:r>
            <a:r>
              <a:rPr lang="en-US" dirty="0" smtClean="0"/>
              <a:t> method. Annealing is the </a:t>
            </a:r>
            <a:r>
              <a:rPr lang="en-US" dirty="0"/>
              <a:t>process of closely controlling the temperature when cooling a material to ensure that it reaches an optimal state</a:t>
            </a:r>
            <a:r>
              <a:rPr lang="en-US" dirty="0" smtClean="0"/>
              <a:t>. Simulated annealing mimics the process to find an optimum. </a:t>
            </a:r>
          </a:p>
          <a:p>
            <a:endParaRPr lang="en-US" dirty="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6397D6EB-3E24-4788-A995-03BDCAC9BB93}" type="slidenum">
              <a:rPr lang="en-US" smtClean="0">
                <a:solidFill>
                  <a:prstClr val="black">
                    <a:tint val="75000"/>
                  </a:prstClr>
                </a:solidFill>
              </a:rPr>
              <a:pPr/>
              <a:t>15</a:t>
            </a:fld>
            <a:endParaRPr lang="en-US">
              <a:solidFill>
                <a:prstClr val="black">
                  <a:tint val="75000"/>
                </a:prstClr>
              </a:solidFill>
            </a:endParaRPr>
          </a:p>
        </p:txBody>
      </p:sp>
    </p:spTree>
    <p:extLst>
      <p:ext uri="{BB962C8B-B14F-4D97-AF65-F5344CB8AC3E}">
        <p14:creationId xmlns:p14="http://schemas.microsoft.com/office/powerpoint/2010/main" val="7296771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Background</a:t>
            </a:r>
          </a:p>
          <a:p>
            <a:r>
              <a:rPr lang="en-US" dirty="0"/>
              <a:t>Problem Statement</a:t>
            </a:r>
          </a:p>
          <a:p>
            <a:r>
              <a:rPr lang="en-US" dirty="0" smtClean="0"/>
              <a:t>Algorithm </a:t>
            </a:r>
            <a:r>
              <a:rPr lang="en-US" dirty="0"/>
              <a:t>&amp; Implementation</a:t>
            </a:r>
          </a:p>
          <a:p>
            <a:r>
              <a:rPr lang="en-US" dirty="0">
                <a:solidFill>
                  <a:schemeClr val="accent6">
                    <a:lumMod val="75000"/>
                  </a:schemeClr>
                </a:solidFill>
              </a:rPr>
              <a:t>Results</a:t>
            </a:r>
          </a:p>
          <a:p>
            <a:r>
              <a:rPr lang="en-US" dirty="0"/>
              <a:t>Conclusion</a:t>
            </a:r>
          </a:p>
          <a:p>
            <a:pPr marL="0" indent="0">
              <a:buNone/>
            </a:pPr>
            <a:endParaRPr lang="en-US" dirty="0"/>
          </a:p>
        </p:txBody>
      </p:sp>
      <p:sp>
        <p:nvSpPr>
          <p:cNvPr id="5" name="Slide Number Placeholder 4"/>
          <p:cNvSpPr>
            <a:spLocks noGrp="1"/>
          </p:cNvSpPr>
          <p:nvPr>
            <p:ph type="sldNum" sz="quarter" idx="12"/>
          </p:nvPr>
        </p:nvSpPr>
        <p:spPr/>
        <p:txBody>
          <a:bodyPr/>
          <a:lstStyle/>
          <a:p>
            <a:fld id="{6397D6EB-3E24-4788-A995-03BDCAC9BB93}" type="slidenum">
              <a:rPr lang="en-US" smtClean="0">
                <a:solidFill>
                  <a:prstClr val="black">
                    <a:tint val="75000"/>
                  </a:prstClr>
                </a:solidFill>
              </a:rPr>
              <a:pPr/>
              <a:t>16</a:t>
            </a:fld>
            <a:endParaRPr lang="en-US">
              <a:solidFill>
                <a:prstClr val="black">
                  <a:tint val="75000"/>
                </a:prstClr>
              </a:solidFill>
            </a:endParaRPr>
          </a:p>
        </p:txBody>
      </p:sp>
    </p:spTree>
    <p:extLst>
      <p:ext uri="{BB962C8B-B14F-4D97-AF65-F5344CB8AC3E}">
        <p14:creationId xmlns:p14="http://schemas.microsoft.com/office/powerpoint/2010/main" val="32749665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smtClean="0"/>
              <a:t>Normalised</a:t>
            </a:r>
            <a:r>
              <a:rPr lang="en-US" sz="3200" dirty="0" smtClean="0"/>
              <a:t> Test Time of s1238 obtained by the greedy algorithm</a:t>
            </a:r>
            <a:endParaRPr lang="en-US" sz="3200" dirty="0"/>
          </a:p>
        </p:txBody>
      </p:sp>
      <p:sp>
        <p:nvSpPr>
          <p:cNvPr id="4" name="Slide Number Placeholder 3"/>
          <p:cNvSpPr>
            <a:spLocks noGrp="1"/>
          </p:cNvSpPr>
          <p:nvPr>
            <p:ph type="sldNum" sz="quarter" idx="12"/>
          </p:nvPr>
        </p:nvSpPr>
        <p:spPr/>
        <p:txBody>
          <a:bodyPr/>
          <a:lstStyle/>
          <a:p>
            <a:fld id="{6397D6EB-3E24-4788-A995-03BDCAC9BB93}" type="slidenum">
              <a:rPr lang="en-US" smtClean="0">
                <a:solidFill>
                  <a:prstClr val="black">
                    <a:tint val="75000"/>
                  </a:prstClr>
                </a:solidFill>
              </a:rPr>
              <a:pPr/>
              <a:t>17</a:t>
            </a:fld>
            <a:endParaRPr lang="en-US">
              <a:solidFill>
                <a:prstClr val="black">
                  <a:tint val="75000"/>
                </a:prstClr>
              </a:solidFill>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87736" y="1308438"/>
            <a:ext cx="8057314" cy="5549562"/>
          </a:xfrm>
        </p:spPr>
      </p:pic>
    </p:spTree>
    <p:extLst>
      <p:ext uri="{BB962C8B-B14F-4D97-AF65-F5344CB8AC3E}">
        <p14:creationId xmlns:p14="http://schemas.microsoft.com/office/powerpoint/2010/main" val="31917024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Percentage of Reduction in Test </a:t>
            </a:r>
            <a:r>
              <a:rPr lang="en-US" dirty="0"/>
              <a:t>time of </a:t>
            </a:r>
            <a:r>
              <a:rPr lang="en-US" dirty="0" smtClean="0"/>
              <a:t>the </a:t>
            </a:r>
            <a:br>
              <a:rPr lang="en-US" dirty="0" smtClean="0"/>
            </a:br>
            <a:r>
              <a:rPr lang="en-US" dirty="0" smtClean="0"/>
              <a:t>ISCAS </a:t>
            </a:r>
            <a:r>
              <a:rPr lang="en-US" dirty="0"/>
              <a:t>‘89 benchmarks, </a:t>
            </a:r>
            <a:r>
              <a:rPr lang="en-US" dirty="0" smtClean="0"/>
              <a:t>with 4, 10 and n frequencies</a:t>
            </a:r>
            <a:endParaRPr lang="en-US" dirty="0"/>
          </a:p>
        </p:txBody>
      </p:sp>
      <p:sp>
        <p:nvSpPr>
          <p:cNvPr id="3" name="Slide Number Placeholder 2"/>
          <p:cNvSpPr>
            <a:spLocks noGrp="1"/>
          </p:cNvSpPr>
          <p:nvPr>
            <p:ph type="sldNum" sz="quarter" idx="12"/>
          </p:nvPr>
        </p:nvSpPr>
        <p:spPr/>
        <p:txBody>
          <a:bodyPr/>
          <a:lstStyle/>
          <a:p>
            <a:fld id="{6397D6EB-3E24-4788-A995-03BDCAC9BB93}" type="slidenum">
              <a:rPr lang="en-US" smtClean="0">
                <a:solidFill>
                  <a:prstClr val="black">
                    <a:tint val="75000"/>
                  </a:prstClr>
                </a:solidFill>
              </a:rPr>
              <a:pPr/>
              <a:t>18</a:t>
            </a:fld>
            <a:endParaRPr lang="en-US">
              <a:solidFill>
                <a:prstClr val="black">
                  <a:tint val="75000"/>
                </a:prst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412" y="1417638"/>
            <a:ext cx="7447706" cy="5303838"/>
          </a:xfrm>
          <a:prstGeom prst="rect">
            <a:avLst/>
          </a:prstGeom>
        </p:spPr>
      </p:pic>
    </p:spTree>
    <p:extLst>
      <p:ext uri="{BB962C8B-B14F-4D97-AF65-F5344CB8AC3E}">
        <p14:creationId xmlns:p14="http://schemas.microsoft.com/office/powerpoint/2010/main" val="32391469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Lower bound of the aperiodic test </a:t>
            </a:r>
            <a:r>
              <a:rPr lang="en-US" sz="3200" dirty="0"/>
              <a:t>time obtained with aperiodic clocks using the greedy </a:t>
            </a:r>
            <a:r>
              <a:rPr lang="en-US" sz="3200" dirty="0" smtClean="0"/>
              <a:t>algorithm by </a:t>
            </a:r>
            <a:r>
              <a:rPr lang="en-US" sz="3200" dirty="0"/>
              <a:t>simulating ISCAS '89 benchmark circuits.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4905" y="1600201"/>
            <a:ext cx="9800324" cy="5121275"/>
          </a:xfrm>
        </p:spPr>
      </p:pic>
      <p:sp>
        <p:nvSpPr>
          <p:cNvPr id="4" name="Slide Number Placeholder 3"/>
          <p:cNvSpPr>
            <a:spLocks noGrp="1"/>
          </p:cNvSpPr>
          <p:nvPr>
            <p:ph type="sldNum" sz="quarter" idx="12"/>
          </p:nvPr>
        </p:nvSpPr>
        <p:spPr/>
        <p:txBody>
          <a:bodyPr/>
          <a:lstStyle/>
          <a:p>
            <a:fld id="{6397D6EB-3E24-4788-A995-03BDCAC9BB93}" type="slidenum">
              <a:rPr lang="en-US" smtClean="0">
                <a:solidFill>
                  <a:prstClr val="black">
                    <a:tint val="75000"/>
                  </a:prstClr>
                </a:solidFill>
              </a:rPr>
              <a:pPr/>
              <a:t>19</a:t>
            </a:fld>
            <a:endParaRPr lang="en-US">
              <a:solidFill>
                <a:prstClr val="black">
                  <a:tint val="75000"/>
                </a:prstClr>
              </a:solidFill>
            </a:endParaRPr>
          </a:p>
        </p:txBody>
      </p:sp>
    </p:spTree>
    <p:extLst>
      <p:ext uri="{BB962C8B-B14F-4D97-AF65-F5344CB8AC3E}">
        <p14:creationId xmlns:p14="http://schemas.microsoft.com/office/powerpoint/2010/main" val="37754675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Background</a:t>
            </a:r>
            <a:endParaRPr lang="en-US" dirty="0"/>
          </a:p>
          <a:p>
            <a:r>
              <a:rPr lang="en-US" dirty="0" smtClean="0"/>
              <a:t>Problem Statement</a:t>
            </a:r>
          </a:p>
          <a:p>
            <a:r>
              <a:rPr lang="en-US" dirty="0" smtClean="0"/>
              <a:t>Algorithm &amp; Implementation</a:t>
            </a:r>
          </a:p>
          <a:p>
            <a:r>
              <a:rPr lang="en-US" dirty="0" smtClean="0"/>
              <a:t>Results</a:t>
            </a:r>
          </a:p>
          <a:p>
            <a:r>
              <a:rPr lang="en-US" dirty="0" smtClean="0"/>
              <a:t>Conclusion</a:t>
            </a:r>
            <a:endParaRPr lang="en-US" dirty="0"/>
          </a:p>
        </p:txBody>
      </p:sp>
      <p:sp>
        <p:nvSpPr>
          <p:cNvPr id="6" name="Slide Number Placeholder 5"/>
          <p:cNvSpPr>
            <a:spLocks noGrp="1"/>
          </p:cNvSpPr>
          <p:nvPr>
            <p:ph type="sldNum" sz="quarter" idx="12"/>
          </p:nvPr>
        </p:nvSpPr>
        <p:spPr/>
        <p:txBody>
          <a:bodyPr/>
          <a:lstStyle/>
          <a:p>
            <a:fld id="{6397D6EB-3E24-4788-A995-03BDCAC9BB93}"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p14="http://schemas.microsoft.com/office/powerpoint/2010/main" val="36490855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082214"/>
          </a:xfrm>
        </p:spPr>
        <p:txBody>
          <a:bodyPr>
            <a:normAutofit/>
          </a:bodyPr>
          <a:lstStyle/>
          <a:p>
            <a:r>
              <a:rPr lang="en-US" sz="2800" dirty="0" err="1" smtClean="0"/>
              <a:t>Normalised</a:t>
            </a:r>
            <a:r>
              <a:rPr lang="en-US" sz="2800" dirty="0" smtClean="0"/>
              <a:t> test time of the s1238 benchmark obtained through the various algorithms</a:t>
            </a:r>
            <a:endParaRPr lang="en-US" sz="28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49217" y="1253613"/>
            <a:ext cx="7498181" cy="5467863"/>
          </a:xfrm>
        </p:spPr>
      </p:pic>
      <p:sp>
        <p:nvSpPr>
          <p:cNvPr id="4" name="Slide Number Placeholder 3"/>
          <p:cNvSpPr>
            <a:spLocks noGrp="1"/>
          </p:cNvSpPr>
          <p:nvPr>
            <p:ph type="sldNum" sz="quarter" idx="12"/>
          </p:nvPr>
        </p:nvSpPr>
        <p:spPr/>
        <p:txBody>
          <a:bodyPr/>
          <a:lstStyle/>
          <a:p>
            <a:fld id="{6397D6EB-3E24-4788-A995-03BDCAC9BB93}" type="slidenum">
              <a:rPr lang="en-US" smtClean="0">
                <a:solidFill>
                  <a:prstClr val="black">
                    <a:tint val="75000"/>
                  </a:prstClr>
                </a:solidFill>
              </a:rPr>
              <a:pPr/>
              <a:t>20</a:t>
            </a:fld>
            <a:endParaRPr lang="en-US">
              <a:solidFill>
                <a:prstClr val="black">
                  <a:tint val="75000"/>
                </a:prstClr>
              </a:solidFill>
            </a:endParaRPr>
          </a:p>
        </p:txBody>
      </p:sp>
    </p:spTree>
    <p:extLst>
      <p:ext uri="{BB962C8B-B14F-4D97-AF65-F5344CB8AC3E}">
        <p14:creationId xmlns:p14="http://schemas.microsoft.com/office/powerpoint/2010/main" val="10254605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41445"/>
            <a:ext cx="10972800" cy="996286"/>
          </a:xfrm>
        </p:spPr>
        <p:txBody>
          <a:bodyPr>
            <a:noAutofit/>
          </a:bodyPr>
          <a:lstStyle/>
          <a:p>
            <a:r>
              <a:rPr lang="en-US" sz="3200" dirty="0"/>
              <a:t>Percentage of reduction in test time of </a:t>
            </a:r>
            <a:r>
              <a:rPr lang="en-US" sz="3200" dirty="0" smtClean="0"/>
              <a:t>s1238 benchmark </a:t>
            </a:r>
            <a:r>
              <a:rPr lang="en-US" sz="3200" dirty="0"/>
              <a:t>circuit obtained </a:t>
            </a:r>
            <a:r>
              <a:rPr lang="en-US" sz="3200" dirty="0" smtClean="0"/>
              <a:t>by different algorithms</a:t>
            </a:r>
            <a:endParaRPr lang="en-US" sz="32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69349" y="2195513"/>
            <a:ext cx="6253302" cy="4525963"/>
          </a:xfrm>
        </p:spPr>
      </p:pic>
      <p:sp>
        <p:nvSpPr>
          <p:cNvPr id="4" name="Slide Number Placeholder 3"/>
          <p:cNvSpPr>
            <a:spLocks noGrp="1"/>
          </p:cNvSpPr>
          <p:nvPr>
            <p:ph type="sldNum" sz="quarter" idx="12"/>
          </p:nvPr>
        </p:nvSpPr>
        <p:spPr/>
        <p:txBody>
          <a:bodyPr/>
          <a:lstStyle/>
          <a:p>
            <a:fld id="{6397D6EB-3E24-4788-A995-03BDCAC9BB93}" type="slidenum">
              <a:rPr lang="en-US" smtClean="0">
                <a:solidFill>
                  <a:prstClr val="black">
                    <a:tint val="75000"/>
                  </a:prstClr>
                </a:solidFill>
              </a:rPr>
              <a:pPr/>
              <a:t>21</a:t>
            </a:fld>
            <a:endParaRPr lang="en-US">
              <a:solidFill>
                <a:prstClr val="black">
                  <a:tint val="75000"/>
                </a:prstClr>
              </a:solidFill>
            </a:endParaRPr>
          </a:p>
        </p:txBody>
      </p:sp>
    </p:spTree>
    <p:extLst>
      <p:ext uri="{BB962C8B-B14F-4D97-AF65-F5344CB8AC3E}">
        <p14:creationId xmlns:p14="http://schemas.microsoft.com/office/powerpoint/2010/main" val="29628887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39762"/>
          </a:xfrm>
        </p:spPr>
        <p:txBody>
          <a:bodyPr>
            <a:normAutofit/>
          </a:bodyPr>
          <a:lstStyle/>
          <a:p>
            <a:r>
              <a:rPr lang="en-US" sz="2800" dirty="0" smtClean="0"/>
              <a:t>CPU time of the four algorithms compared for the s1238 benchmark</a:t>
            </a:r>
            <a:endParaRPr lang="en-US" sz="28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1663" y="929148"/>
            <a:ext cx="8880883" cy="5807076"/>
          </a:xfrm>
        </p:spPr>
      </p:pic>
      <p:sp>
        <p:nvSpPr>
          <p:cNvPr id="4" name="Slide Number Placeholder 3"/>
          <p:cNvSpPr>
            <a:spLocks noGrp="1"/>
          </p:cNvSpPr>
          <p:nvPr>
            <p:ph type="sldNum" sz="quarter" idx="12"/>
          </p:nvPr>
        </p:nvSpPr>
        <p:spPr/>
        <p:txBody>
          <a:bodyPr/>
          <a:lstStyle/>
          <a:p>
            <a:fld id="{6397D6EB-3E24-4788-A995-03BDCAC9BB93}" type="slidenum">
              <a:rPr lang="en-US" smtClean="0">
                <a:solidFill>
                  <a:prstClr val="black">
                    <a:tint val="75000"/>
                  </a:prstClr>
                </a:solidFill>
              </a:rPr>
              <a:pPr/>
              <a:t>22</a:t>
            </a:fld>
            <a:endParaRPr lang="en-US">
              <a:solidFill>
                <a:prstClr val="black">
                  <a:tint val="75000"/>
                </a:prstClr>
              </a:solidFill>
            </a:endParaRPr>
          </a:p>
        </p:txBody>
      </p:sp>
    </p:spTree>
    <p:extLst>
      <p:ext uri="{BB962C8B-B14F-4D97-AF65-F5344CB8AC3E}">
        <p14:creationId xmlns:p14="http://schemas.microsoft.com/office/powerpoint/2010/main" val="3793137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S298 tested on the ATE T2000GS which allows 4 different frequencies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06623749"/>
              </p:ext>
            </p:extLst>
          </p:nvPr>
        </p:nvGraphicFramePr>
        <p:xfrm>
          <a:off x="609600" y="1600200"/>
          <a:ext cx="10972800" cy="1925320"/>
        </p:xfrm>
        <a:graphic>
          <a:graphicData uri="http://schemas.openxmlformats.org/drawingml/2006/table">
            <a:tbl>
              <a:tblPr firstRow="1" bandRow="1">
                <a:tableStyleId>{16D9F66E-5EB9-4882-86FB-DCBF35E3C3E4}</a:tableStyleId>
              </a:tblPr>
              <a:tblGrid>
                <a:gridCol w="2743200"/>
                <a:gridCol w="2743200"/>
                <a:gridCol w="2743200"/>
                <a:gridCol w="2743200"/>
              </a:tblGrid>
              <a:tr h="370840">
                <a:tc>
                  <a:txBody>
                    <a:bodyPr/>
                    <a:lstStyle/>
                    <a:p>
                      <a:endParaRPr lang="en-US" dirty="0"/>
                    </a:p>
                  </a:txBody>
                  <a:tcPr/>
                </a:tc>
                <a:tc>
                  <a:txBody>
                    <a:bodyPr/>
                    <a:lstStyle/>
                    <a:p>
                      <a:r>
                        <a:rPr lang="en-US" dirty="0" smtClean="0"/>
                        <a:t>Periodic clock</a:t>
                      </a:r>
                      <a:endParaRPr lang="en-US" dirty="0"/>
                    </a:p>
                  </a:txBody>
                  <a:tcPr/>
                </a:tc>
                <a:tc>
                  <a:txBody>
                    <a:bodyPr/>
                    <a:lstStyle/>
                    <a:p>
                      <a:r>
                        <a:rPr lang="en-US" dirty="0" smtClean="0"/>
                        <a:t>Aperiodic clock with arbitrary frequencies</a:t>
                      </a:r>
                      <a:endParaRPr lang="en-US" dirty="0"/>
                    </a:p>
                  </a:txBody>
                  <a:tcPr/>
                </a:tc>
                <a:tc>
                  <a:txBody>
                    <a:bodyPr/>
                    <a:lstStyle/>
                    <a:p>
                      <a:r>
                        <a:rPr lang="en-US" dirty="0" smtClean="0"/>
                        <a:t>Aperiodic clock with frequencies computed by the greedy algorithm</a:t>
                      </a:r>
                      <a:endParaRPr lang="en-US" dirty="0"/>
                    </a:p>
                  </a:txBody>
                  <a:tcPr/>
                </a:tc>
              </a:tr>
              <a:tr h="370840">
                <a:tc>
                  <a:txBody>
                    <a:bodyPr/>
                    <a:lstStyle/>
                    <a:p>
                      <a:r>
                        <a:rPr lang="en-US" dirty="0" smtClean="0"/>
                        <a:t>Test time (</a:t>
                      </a:r>
                      <a:r>
                        <a:rPr lang="el-GR" sz="1800" b="0" i="0" kern="1200" dirty="0" smtClean="0">
                          <a:solidFill>
                            <a:schemeClr val="dk1"/>
                          </a:solidFill>
                          <a:effectLst/>
                          <a:latin typeface="+mn-lt"/>
                          <a:ea typeface="+mn-ea"/>
                          <a:cs typeface="+mn-cs"/>
                        </a:rPr>
                        <a:t>μ</a:t>
                      </a:r>
                      <a:r>
                        <a:rPr lang="en-US" dirty="0" smtClean="0"/>
                        <a:t>s)</a:t>
                      </a:r>
                      <a:endParaRPr lang="en-US" dirty="0"/>
                    </a:p>
                  </a:txBody>
                  <a:tcPr/>
                </a:tc>
                <a:tc>
                  <a:txBody>
                    <a:bodyPr/>
                    <a:lstStyle/>
                    <a:p>
                      <a:r>
                        <a:rPr lang="en-US" dirty="0" smtClean="0"/>
                        <a:t>270</a:t>
                      </a:r>
                      <a:endParaRPr lang="en-US" dirty="0"/>
                    </a:p>
                  </a:txBody>
                  <a:tcPr/>
                </a:tc>
                <a:tc>
                  <a:txBody>
                    <a:bodyPr/>
                    <a:lstStyle/>
                    <a:p>
                      <a:r>
                        <a:rPr lang="en-US" dirty="0" smtClean="0"/>
                        <a:t>184</a:t>
                      </a:r>
                      <a:endParaRPr lang="en-US" dirty="0"/>
                    </a:p>
                  </a:txBody>
                  <a:tcPr/>
                </a:tc>
                <a:tc>
                  <a:txBody>
                    <a:bodyPr/>
                    <a:lstStyle/>
                    <a:p>
                      <a:r>
                        <a:rPr lang="en-US" dirty="0" smtClean="0"/>
                        <a:t>158</a:t>
                      </a:r>
                      <a:endParaRPr lang="en-US" dirty="0"/>
                    </a:p>
                  </a:txBody>
                  <a:tcPr/>
                </a:tc>
              </a:tr>
              <a:tr h="370840">
                <a:tc>
                  <a:txBody>
                    <a:bodyPr/>
                    <a:lstStyle/>
                    <a:p>
                      <a:r>
                        <a:rPr lang="en-US" dirty="0" smtClean="0"/>
                        <a:t>Percentage of reduction in test time </a:t>
                      </a:r>
                      <a:endParaRPr lang="en-US" dirty="0"/>
                    </a:p>
                  </a:txBody>
                  <a:tcPr/>
                </a:tc>
                <a:tc>
                  <a:txBody>
                    <a:bodyPr/>
                    <a:lstStyle/>
                    <a:p>
                      <a:r>
                        <a:rPr lang="en-US" dirty="0" smtClean="0"/>
                        <a:t>0 %</a:t>
                      </a:r>
                      <a:endParaRPr lang="en-US" dirty="0"/>
                    </a:p>
                  </a:txBody>
                  <a:tcPr/>
                </a:tc>
                <a:tc>
                  <a:txBody>
                    <a:bodyPr/>
                    <a:lstStyle/>
                    <a:p>
                      <a:r>
                        <a:rPr lang="en-US" dirty="0" smtClean="0"/>
                        <a:t>31.85%</a:t>
                      </a:r>
                      <a:endParaRPr lang="en-US" dirty="0"/>
                    </a:p>
                  </a:txBody>
                  <a:tcPr/>
                </a:tc>
                <a:tc>
                  <a:txBody>
                    <a:bodyPr/>
                    <a:lstStyle/>
                    <a:p>
                      <a:r>
                        <a:rPr lang="en-US" dirty="0" smtClean="0"/>
                        <a:t>41.48 %</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6397D6EB-3E24-4788-A995-03BDCAC9BB93}" type="slidenum">
              <a:rPr lang="en-US" smtClean="0">
                <a:solidFill>
                  <a:prstClr val="black">
                    <a:tint val="75000"/>
                  </a:prstClr>
                </a:solidFill>
              </a:rPr>
              <a:pPr/>
              <a:t>23</a:t>
            </a:fld>
            <a:endParaRPr lang="en-US">
              <a:solidFill>
                <a:prstClr val="black">
                  <a:tint val="75000"/>
                </a:prstClr>
              </a:solidFill>
            </a:endParaRPr>
          </a:p>
        </p:txBody>
      </p:sp>
    </p:spTree>
    <p:extLst>
      <p:ext uri="{BB962C8B-B14F-4D97-AF65-F5344CB8AC3E}">
        <p14:creationId xmlns:p14="http://schemas.microsoft.com/office/powerpoint/2010/main" val="37750791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Periodic clock test </a:t>
            </a:r>
            <a:r>
              <a:rPr lang="en-US" sz="2800" dirty="0"/>
              <a:t/>
            </a:r>
            <a:br>
              <a:rPr lang="en-US" sz="2800" dirty="0"/>
            </a:br>
            <a:r>
              <a:rPr lang="en-US" sz="2800" dirty="0"/>
              <a:t>ATE result for 540-cycle scan test of s298 benchmark circuit showing test cycles 15 to 45 with a clock of 500ns.</a:t>
            </a:r>
          </a:p>
        </p:txBody>
      </p:sp>
      <p:sp>
        <p:nvSpPr>
          <p:cNvPr id="4" name="Slide Number Placeholder 3"/>
          <p:cNvSpPr>
            <a:spLocks noGrp="1"/>
          </p:cNvSpPr>
          <p:nvPr>
            <p:ph type="sldNum" sz="quarter" idx="12"/>
          </p:nvPr>
        </p:nvSpPr>
        <p:spPr/>
        <p:txBody>
          <a:bodyPr/>
          <a:lstStyle/>
          <a:p>
            <a:fld id="{6397D6EB-3E24-4788-A995-03BDCAC9BB93}" type="slidenum">
              <a:rPr lang="en-US" smtClean="0">
                <a:solidFill>
                  <a:prstClr val="black">
                    <a:tint val="75000"/>
                  </a:prstClr>
                </a:solidFill>
              </a:rPr>
              <a:pPr/>
              <a:t>24</a:t>
            </a:fld>
            <a:endParaRPr lang="en-US">
              <a:solidFill>
                <a:prstClr val="black">
                  <a:tint val="75000"/>
                </a:prstClr>
              </a:solidFill>
            </a:endParaRPr>
          </a:p>
        </p:txBody>
      </p:sp>
      <p:pic>
        <p:nvPicPr>
          <p:cNvPr id="5"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213" y="1755058"/>
            <a:ext cx="11503742" cy="4553669"/>
          </a:xfrm>
          <a:prstGeom prst="rect">
            <a:avLst/>
          </a:prstGeom>
        </p:spPr>
      </p:pic>
    </p:spTree>
    <p:extLst>
      <p:ext uri="{BB962C8B-B14F-4D97-AF65-F5344CB8AC3E}">
        <p14:creationId xmlns:p14="http://schemas.microsoft.com/office/powerpoint/2010/main" val="37384718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Aperiodic clock test  </a:t>
            </a:r>
            <a:r>
              <a:rPr lang="en-US" sz="2800" dirty="0"/>
              <a:t/>
            </a:r>
            <a:br>
              <a:rPr lang="en-US" sz="2800" dirty="0"/>
            </a:br>
            <a:r>
              <a:rPr lang="en-US" sz="2800" dirty="0"/>
              <a:t>ATE result for 540-cycle scan test of s298 benchmark circuit showing test cycles 15 to 66 with a clock periods of 219ns, 274ns, 342ns and 500ns.</a:t>
            </a:r>
          </a:p>
        </p:txBody>
      </p:sp>
      <p:sp>
        <p:nvSpPr>
          <p:cNvPr id="4" name="Slide Number Placeholder 3"/>
          <p:cNvSpPr>
            <a:spLocks noGrp="1"/>
          </p:cNvSpPr>
          <p:nvPr>
            <p:ph type="sldNum" sz="quarter" idx="12"/>
          </p:nvPr>
        </p:nvSpPr>
        <p:spPr/>
        <p:txBody>
          <a:bodyPr/>
          <a:lstStyle/>
          <a:p>
            <a:fld id="{6397D6EB-3E24-4788-A995-03BDCAC9BB93}" type="slidenum">
              <a:rPr lang="en-US" smtClean="0">
                <a:solidFill>
                  <a:prstClr val="black">
                    <a:tint val="75000"/>
                  </a:prstClr>
                </a:solidFill>
              </a:rPr>
              <a:pPr/>
              <a:t>25</a:t>
            </a:fld>
            <a:endParaRPr lang="en-US">
              <a:solidFill>
                <a:prstClr val="black">
                  <a:tint val="75000"/>
                </a:prstClr>
              </a:solidFill>
            </a:endParaRPr>
          </a:p>
        </p:txBody>
      </p:sp>
      <p:sp>
        <p:nvSpPr>
          <p:cNvPr id="3" name="Content Placeholder 2"/>
          <p:cNvSpPr>
            <a:spLocks noGrp="1"/>
          </p:cNvSpPr>
          <p:nvPr>
            <p:ph idx="1"/>
          </p:nvPr>
        </p:nvSpPr>
        <p:spPr/>
        <p:txBody>
          <a:bodyPr/>
          <a:lstStyle/>
          <a:p>
            <a:endParaRPr lang="en-US" dirty="0"/>
          </a:p>
        </p:txBody>
      </p:sp>
      <p:pic>
        <p:nvPicPr>
          <p:cNvPr id="6"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955" y="1600201"/>
            <a:ext cx="11371006" cy="4756150"/>
          </a:xfrm>
          <a:prstGeom prst="rect">
            <a:avLst/>
          </a:prstGeom>
        </p:spPr>
      </p:pic>
    </p:spTree>
    <p:extLst>
      <p:ext uri="{BB962C8B-B14F-4D97-AF65-F5344CB8AC3E}">
        <p14:creationId xmlns:p14="http://schemas.microsoft.com/office/powerpoint/2010/main" val="21323388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lnSpcReduction="10000"/>
          </a:bodyPr>
          <a:lstStyle/>
          <a:p>
            <a:r>
              <a:rPr lang="en-US" dirty="0" smtClean="0"/>
              <a:t>The greedy </a:t>
            </a:r>
            <a:r>
              <a:rPr lang="en-US" dirty="0"/>
              <a:t>algorithm </a:t>
            </a:r>
            <a:r>
              <a:rPr lang="en-US" dirty="0" smtClean="0"/>
              <a:t>to find </a:t>
            </a:r>
            <a:r>
              <a:rPr lang="en-US" dirty="0"/>
              <a:t>optimum clock frequencies </a:t>
            </a:r>
            <a:r>
              <a:rPr lang="en-US" dirty="0" smtClean="0"/>
              <a:t>is proven to be as good as any </a:t>
            </a:r>
            <a:r>
              <a:rPr lang="en-US" dirty="0"/>
              <a:t>of </a:t>
            </a:r>
            <a:r>
              <a:rPr lang="en-US" dirty="0" smtClean="0"/>
              <a:t>the other local </a:t>
            </a:r>
            <a:r>
              <a:rPr lang="en-US" dirty="0"/>
              <a:t>search and global search </a:t>
            </a:r>
            <a:r>
              <a:rPr lang="en-US" dirty="0" smtClean="0"/>
              <a:t>algorithms, </a:t>
            </a:r>
            <a:r>
              <a:rPr lang="en-US" dirty="0"/>
              <a:t>and faster than all of them. </a:t>
            </a:r>
            <a:endParaRPr lang="en-US" dirty="0" smtClean="0"/>
          </a:p>
          <a:p>
            <a:r>
              <a:rPr lang="en-US" dirty="0" smtClean="0"/>
              <a:t>As </a:t>
            </a:r>
            <a:r>
              <a:rPr lang="en-US" dirty="0"/>
              <a:t>few as four frequencies can give a test time reduction up to 52% in </a:t>
            </a:r>
            <a:r>
              <a:rPr lang="en-US" dirty="0" smtClean="0"/>
              <a:t>a few </a:t>
            </a:r>
            <a:r>
              <a:rPr lang="en-US" dirty="0"/>
              <a:t>circuits, and the computation could be completed in a time of the order of milliseconds</a:t>
            </a:r>
            <a:r>
              <a:rPr lang="en-US" dirty="0" smtClean="0"/>
              <a:t>.</a:t>
            </a:r>
          </a:p>
          <a:p>
            <a:r>
              <a:rPr lang="en-US" dirty="0" smtClean="0"/>
              <a:t>Ten clock frequencies are optimum for test time reduction for  most of the benchmark circuits simulated in this work, beyond which the test time reduction is negligible.</a:t>
            </a:r>
          </a:p>
          <a:p>
            <a:endParaRPr lang="en-US" dirty="0" smtClean="0"/>
          </a:p>
          <a:p>
            <a:pPr marL="0" indent="0">
              <a:buNone/>
            </a:pPr>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6397D6EB-3E24-4788-A995-03BDCAC9BB93}" type="slidenum">
              <a:rPr lang="en-US" smtClean="0">
                <a:solidFill>
                  <a:prstClr val="black">
                    <a:tint val="75000"/>
                  </a:prstClr>
                </a:solidFill>
              </a:rPr>
              <a:pPr/>
              <a:t>26</a:t>
            </a:fld>
            <a:endParaRPr lang="en-US">
              <a:solidFill>
                <a:prstClr val="black">
                  <a:tint val="75000"/>
                </a:prstClr>
              </a:solidFill>
            </a:endParaRPr>
          </a:p>
        </p:txBody>
      </p:sp>
    </p:spTree>
    <p:extLst>
      <p:ext uri="{BB962C8B-B14F-4D97-AF65-F5344CB8AC3E}">
        <p14:creationId xmlns:p14="http://schemas.microsoft.com/office/powerpoint/2010/main" val="5428112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lstStyle/>
          <a:p>
            <a:pPr marL="0" indent="0">
              <a:buNone/>
            </a:pPr>
            <a:r>
              <a:rPr lang="en-US" dirty="0"/>
              <a:t>The high costs of automatic test equipment (ATE) and the growing clock </a:t>
            </a:r>
            <a:r>
              <a:rPr lang="en-US" dirty="0" smtClean="0"/>
              <a:t>frequencies bring </a:t>
            </a:r>
            <a:r>
              <a:rPr lang="en-US" dirty="0"/>
              <a:t>about the need to study on-chip clock generation circuitry </a:t>
            </a:r>
            <a:r>
              <a:rPr lang="en-US" dirty="0" smtClean="0"/>
              <a:t>for </a:t>
            </a:r>
            <a:r>
              <a:rPr lang="en-US" dirty="0"/>
              <a:t>generation of </a:t>
            </a:r>
            <a:r>
              <a:rPr lang="en-US" dirty="0" smtClean="0"/>
              <a:t>aperiodic clocks, which can be implemented in BIST circuits where the test patterns are generated on-chip.</a:t>
            </a:r>
            <a:endParaRPr lang="en-US" dirty="0"/>
          </a:p>
        </p:txBody>
      </p:sp>
      <p:sp>
        <p:nvSpPr>
          <p:cNvPr id="4" name="Slide Number Placeholder 3"/>
          <p:cNvSpPr>
            <a:spLocks noGrp="1"/>
          </p:cNvSpPr>
          <p:nvPr>
            <p:ph type="sldNum" sz="quarter" idx="12"/>
          </p:nvPr>
        </p:nvSpPr>
        <p:spPr/>
        <p:txBody>
          <a:bodyPr/>
          <a:lstStyle/>
          <a:p>
            <a:fld id="{6397D6EB-3E24-4788-A995-03BDCAC9BB93}" type="slidenum">
              <a:rPr lang="en-US" smtClean="0">
                <a:solidFill>
                  <a:prstClr val="black">
                    <a:tint val="75000"/>
                  </a:prstClr>
                </a:solidFill>
              </a:rPr>
              <a:pPr/>
              <a:t>27</a:t>
            </a:fld>
            <a:endParaRPr lang="en-US">
              <a:solidFill>
                <a:prstClr val="black">
                  <a:tint val="75000"/>
                </a:prstClr>
              </a:solidFill>
            </a:endParaRPr>
          </a:p>
        </p:txBody>
      </p:sp>
    </p:spTree>
    <p:extLst>
      <p:ext uri="{BB962C8B-B14F-4D97-AF65-F5344CB8AC3E}">
        <p14:creationId xmlns:p14="http://schemas.microsoft.com/office/powerpoint/2010/main" val="28107720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594793"/>
          </a:xfrm>
        </p:spPr>
        <p:txBody>
          <a:bodyPr>
            <a:normAutofit fontScale="90000"/>
          </a:bodyPr>
          <a:lstStyle/>
          <a:p>
            <a:r>
              <a:rPr lang="en-US" dirty="0" smtClean="0"/>
              <a:t>References</a:t>
            </a:r>
            <a:endParaRPr lang="en-US" dirty="0"/>
          </a:p>
        </p:txBody>
      </p:sp>
      <p:sp>
        <p:nvSpPr>
          <p:cNvPr id="3" name="Content Placeholder 2"/>
          <p:cNvSpPr>
            <a:spLocks noGrp="1"/>
          </p:cNvSpPr>
          <p:nvPr>
            <p:ph idx="1"/>
          </p:nvPr>
        </p:nvSpPr>
        <p:spPr>
          <a:xfrm>
            <a:off x="609600" y="869431"/>
            <a:ext cx="10972800" cy="5256734"/>
          </a:xfrm>
        </p:spPr>
        <p:txBody>
          <a:bodyPr>
            <a:normAutofit/>
          </a:bodyPr>
          <a:lstStyle/>
          <a:p>
            <a:r>
              <a:rPr lang="en-US" sz="2400" dirty="0"/>
              <a:t>P. </a:t>
            </a:r>
            <a:r>
              <a:rPr lang="en-US" sz="2400" dirty="0" err="1"/>
              <a:t>Venkataramani</a:t>
            </a:r>
            <a:r>
              <a:rPr lang="en-US" sz="2400" dirty="0"/>
              <a:t> and V. D. Agrawal, </a:t>
            </a:r>
            <a:r>
              <a:rPr lang="en-US" sz="2400" dirty="0" smtClean="0"/>
              <a:t>“ATE </a:t>
            </a:r>
            <a:r>
              <a:rPr lang="en-US" sz="2400" dirty="0"/>
              <a:t>Test Time Reduction Using Asynchronous Clocking</a:t>
            </a:r>
            <a:r>
              <a:rPr lang="en-US" sz="2400" dirty="0" smtClean="0"/>
              <a:t>,” in </a:t>
            </a:r>
            <a:r>
              <a:rPr lang="en-US" sz="2400" dirty="0"/>
              <a:t>Proc. International Test Conf., Sept. 2013. Paper 15.3</a:t>
            </a:r>
            <a:r>
              <a:rPr lang="en-US" sz="2400" dirty="0" smtClean="0"/>
              <a:t>.</a:t>
            </a:r>
          </a:p>
          <a:p>
            <a:r>
              <a:rPr lang="nb-NO" sz="2400" dirty="0"/>
              <a:t>T. H. Cormen, C. E. Leiserson, R. L. Rivest, C. Stein, et al., </a:t>
            </a:r>
            <a:r>
              <a:rPr lang="en-US" sz="2400" dirty="0"/>
              <a:t>Introduction to algorithms, volume 2. MIT press Cambridge, 2001.</a:t>
            </a:r>
          </a:p>
          <a:p>
            <a:r>
              <a:rPr lang="en-US" sz="2400" dirty="0"/>
              <a:t>P. </a:t>
            </a:r>
            <a:r>
              <a:rPr lang="en-US" sz="2400" dirty="0" err="1"/>
              <a:t>Mangilipally</a:t>
            </a:r>
            <a:r>
              <a:rPr lang="en-US" sz="2400" dirty="0"/>
              <a:t> and V. P. Nelson, “Emulation of Slave Serial Mode to Configure the Xilinx Spartan 3 XC3S50 FPGA Using Advantest T2000 Tester,” in Technical report, Auburn University, 2011. </a:t>
            </a:r>
            <a:endParaRPr lang="en-US" sz="2400" dirty="0" smtClean="0"/>
          </a:p>
          <a:p>
            <a:r>
              <a:rPr lang="en-US" sz="2400" dirty="0"/>
              <a:t>S. Luke, Essentials of </a:t>
            </a:r>
            <a:r>
              <a:rPr lang="en-US" sz="2400" dirty="0" err="1"/>
              <a:t>Metaheuristics</a:t>
            </a:r>
            <a:r>
              <a:rPr lang="en-US" sz="2400" dirty="0"/>
              <a:t>. Lulu, second edition, 2013. </a:t>
            </a:r>
            <a:r>
              <a:rPr lang="en-US" sz="2400"/>
              <a:t>Available </a:t>
            </a:r>
            <a:r>
              <a:rPr lang="en-US" sz="2400" smtClean="0"/>
              <a:t>at http</a:t>
            </a:r>
            <a:r>
              <a:rPr lang="en-US" sz="2400"/>
              <a:t>://cs.gmu.edu/sean/book/metaheuristics/</a:t>
            </a:r>
            <a:endParaRPr lang="en-US" sz="2400" dirty="0"/>
          </a:p>
          <a:p>
            <a:r>
              <a:rPr lang="en-US" sz="2400" dirty="0" smtClean="0"/>
              <a:t>P</a:t>
            </a:r>
            <a:r>
              <a:rPr lang="en-US" sz="2400" dirty="0"/>
              <a:t>. </a:t>
            </a:r>
            <a:r>
              <a:rPr lang="en-US" sz="2400" dirty="0" err="1"/>
              <a:t>Venkataramani</a:t>
            </a:r>
            <a:r>
              <a:rPr lang="en-US" sz="2400" dirty="0"/>
              <a:t>, </a:t>
            </a:r>
            <a:r>
              <a:rPr lang="en-US" sz="2400" dirty="0" smtClean="0"/>
              <a:t>“Reducing </a:t>
            </a:r>
            <a:r>
              <a:rPr lang="en-US" sz="2400" dirty="0"/>
              <a:t>ATE Test Time by Voltage and Frequency Scaling</a:t>
            </a:r>
            <a:r>
              <a:rPr lang="en-US" sz="2400" dirty="0" smtClean="0"/>
              <a:t>.” </a:t>
            </a:r>
            <a:r>
              <a:rPr lang="en-US" sz="2400" dirty="0"/>
              <a:t>PhD thesis</a:t>
            </a:r>
            <a:r>
              <a:rPr lang="en-US" sz="2400" dirty="0" smtClean="0"/>
              <a:t>, Auburn </a:t>
            </a:r>
            <a:r>
              <a:rPr lang="en-US" sz="2400" dirty="0"/>
              <a:t>University, Auburn, Alabama, USA, May 2014.</a:t>
            </a:r>
            <a:endParaRPr lang="en-US" sz="2400" dirty="0" smtClean="0"/>
          </a:p>
          <a:p>
            <a:r>
              <a:rPr lang="en-US" sz="2400" dirty="0" smtClean="0"/>
              <a:t>P</a:t>
            </a:r>
            <a:r>
              <a:rPr lang="en-US" sz="2400" dirty="0"/>
              <a:t>. </a:t>
            </a:r>
            <a:r>
              <a:rPr lang="en-US" sz="2400" dirty="0" err="1"/>
              <a:t>Venkataramani</a:t>
            </a:r>
            <a:r>
              <a:rPr lang="en-US" sz="2400" dirty="0"/>
              <a:t>, S. </a:t>
            </a:r>
            <a:r>
              <a:rPr lang="en-US" sz="2400" dirty="0" err="1"/>
              <a:t>Sindia</a:t>
            </a:r>
            <a:r>
              <a:rPr lang="en-US" sz="2400" dirty="0"/>
              <a:t>, and V. D. Agrawal, </a:t>
            </a:r>
            <a:r>
              <a:rPr lang="en-US" sz="2400" dirty="0" smtClean="0"/>
              <a:t>“A </a:t>
            </a:r>
            <a:r>
              <a:rPr lang="en-US" sz="2400" dirty="0"/>
              <a:t>Test Time Theorem and Its Applications</a:t>
            </a:r>
            <a:r>
              <a:rPr lang="en-US" sz="2400" dirty="0" smtClean="0"/>
              <a:t>,” in </a:t>
            </a:r>
            <a:r>
              <a:rPr lang="en-US" sz="2400" dirty="0"/>
              <a:t>Proc. 14th IEEE Latin-American Test Workshop, Apr. 2013</a:t>
            </a:r>
            <a:r>
              <a:rPr lang="en-US" sz="2400" dirty="0" smtClean="0"/>
              <a:t>.</a:t>
            </a:r>
            <a:endParaRPr lang="en-US" sz="2400" dirty="0"/>
          </a:p>
        </p:txBody>
      </p:sp>
      <p:sp>
        <p:nvSpPr>
          <p:cNvPr id="4" name="Slide Number Placeholder 3"/>
          <p:cNvSpPr>
            <a:spLocks noGrp="1"/>
          </p:cNvSpPr>
          <p:nvPr>
            <p:ph type="sldNum" sz="quarter" idx="12"/>
          </p:nvPr>
        </p:nvSpPr>
        <p:spPr/>
        <p:txBody>
          <a:bodyPr/>
          <a:lstStyle/>
          <a:p>
            <a:fld id="{6397D6EB-3E24-4788-A995-03BDCAC9BB93}" type="slidenum">
              <a:rPr lang="en-US" smtClean="0">
                <a:solidFill>
                  <a:prstClr val="black">
                    <a:tint val="75000"/>
                  </a:prstClr>
                </a:solidFill>
              </a:rPr>
              <a:pPr/>
              <a:t>28</a:t>
            </a:fld>
            <a:endParaRPr lang="en-US">
              <a:solidFill>
                <a:prstClr val="black">
                  <a:tint val="75000"/>
                </a:prstClr>
              </a:solidFill>
            </a:endParaRPr>
          </a:p>
        </p:txBody>
      </p:sp>
    </p:spTree>
    <p:extLst>
      <p:ext uri="{BB962C8B-B14F-4D97-AF65-F5344CB8AC3E}">
        <p14:creationId xmlns:p14="http://schemas.microsoft.com/office/powerpoint/2010/main" val="40110139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15654" y="44056"/>
            <a:ext cx="7997588" cy="6813944"/>
          </a:xfrm>
        </p:spPr>
      </p:pic>
      <p:sp>
        <p:nvSpPr>
          <p:cNvPr id="4" name="Slide Number Placeholder 3"/>
          <p:cNvSpPr>
            <a:spLocks noGrp="1"/>
          </p:cNvSpPr>
          <p:nvPr>
            <p:ph type="sldNum" sz="quarter" idx="12"/>
          </p:nvPr>
        </p:nvSpPr>
        <p:spPr/>
        <p:txBody>
          <a:bodyPr/>
          <a:lstStyle/>
          <a:p>
            <a:fld id="{6397D6EB-3E24-4788-A995-03BDCAC9BB93}" type="slidenum">
              <a:rPr lang="en-US" smtClean="0">
                <a:solidFill>
                  <a:prstClr val="black">
                    <a:tint val="75000"/>
                  </a:prstClr>
                </a:solidFill>
              </a:rPr>
              <a:pPr/>
              <a:t>29</a:t>
            </a:fld>
            <a:endParaRPr lang="en-US">
              <a:solidFill>
                <a:prstClr val="black">
                  <a:tint val="75000"/>
                </a:prstClr>
              </a:solidFill>
            </a:endParaRPr>
          </a:p>
        </p:txBody>
      </p:sp>
    </p:spTree>
    <p:extLst>
      <p:ext uri="{BB962C8B-B14F-4D97-AF65-F5344CB8AC3E}">
        <p14:creationId xmlns:p14="http://schemas.microsoft.com/office/powerpoint/2010/main" val="26483440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Testing</a:t>
            </a:r>
            <a:endParaRPr lang="en-US" dirty="0"/>
          </a:p>
        </p:txBody>
      </p:sp>
      <p:sp>
        <p:nvSpPr>
          <p:cNvPr id="3" name="Content Placeholder 2"/>
          <p:cNvSpPr>
            <a:spLocks noGrp="1"/>
          </p:cNvSpPr>
          <p:nvPr>
            <p:ph idx="1"/>
          </p:nvPr>
        </p:nvSpPr>
        <p:spPr/>
        <p:txBody>
          <a:bodyPr/>
          <a:lstStyle/>
          <a:p>
            <a:r>
              <a:rPr lang="en-US" dirty="0" smtClean="0"/>
              <a:t>Defects sustained during manufacturing process.</a:t>
            </a:r>
          </a:p>
          <a:p>
            <a:r>
              <a:rPr lang="en-US" dirty="0" smtClean="0"/>
              <a:t>Automatic Test Equipment (ATE):</a:t>
            </a:r>
          </a:p>
          <a:p>
            <a:pPr lvl="1"/>
            <a:r>
              <a:rPr lang="en-US" dirty="0"/>
              <a:t>Applies input test patterns </a:t>
            </a:r>
            <a:r>
              <a:rPr lang="en-US" dirty="0" smtClean="0"/>
              <a:t>to CUT</a:t>
            </a:r>
          </a:p>
          <a:p>
            <a:pPr lvl="1"/>
            <a:r>
              <a:rPr lang="en-US" dirty="0" smtClean="0"/>
              <a:t>Compares </a:t>
            </a:r>
            <a:r>
              <a:rPr lang="en-US" dirty="0"/>
              <a:t>CUT output response to known good </a:t>
            </a:r>
            <a:r>
              <a:rPr lang="en-US" dirty="0" smtClean="0"/>
              <a:t>circuit output response for </a:t>
            </a:r>
            <a:r>
              <a:rPr lang="en-US" dirty="0"/>
              <a:t>the given set of input test </a:t>
            </a:r>
            <a:r>
              <a:rPr lang="en-US" dirty="0" smtClean="0"/>
              <a:t>patterns.</a:t>
            </a:r>
          </a:p>
          <a:p>
            <a:pPr marL="457200" lvl="1" indent="0">
              <a:buNone/>
            </a:pPr>
            <a:endParaRPr lang="en-US" dirty="0"/>
          </a:p>
        </p:txBody>
      </p:sp>
      <p:sp>
        <p:nvSpPr>
          <p:cNvPr id="4" name="Slide Number Placeholder 3"/>
          <p:cNvSpPr>
            <a:spLocks noGrp="1"/>
          </p:cNvSpPr>
          <p:nvPr>
            <p:ph type="sldNum" sz="quarter" idx="12"/>
          </p:nvPr>
        </p:nvSpPr>
        <p:spPr/>
        <p:txBody>
          <a:bodyPr/>
          <a:lstStyle/>
          <a:p>
            <a:fld id="{6397D6EB-3E24-4788-A995-03BDCAC9BB93}" type="slidenum">
              <a:rPr lang="en-US" smtClean="0">
                <a:solidFill>
                  <a:prstClr val="black">
                    <a:tint val="75000"/>
                  </a:prstClr>
                </a:solidFill>
              </a:rPr>
              <a:pPr/>
              <a:t>3</a:t>
            </a:fld>
            <a:endParaRPr lang="en-US">
              <a:solidFill>
                <a:prstClr val="black">
                  <a:tint val="75000"/>
                </a:prstClr>
              </a:solidFill>
            </a:endParaRPr>
          </a:p>
        </p:txBody>
      </p:sp>
      <p:pic>
        <p:nvPicPr>
          <p:cNvPr id="5" name="Picture 4"/>
          <p:cNvPicPr>
            <a:picLocks noChangeAspect="1"/>
          </p:cNvPicPr>
          <p:nvPr/>
        </p:nvPicPr>
        <p:blipFill>
          <a:blip r:embed="rId2"/>
          <a:stretch>
            <a:fillRect/>
          </a:stretch>
        </p:blipFill>
        <p:spPr>
          <a:xfrm>
            <a:off x="1824271" y="4347148"/>
            <a:ext cx="7632594" cy="2009203"/>
          </a:xfrm>
          <a:prstGeom prst="rect">
            <a:avLst/>
          </a:prstGeom>
        </p:spPr>
      </p:pic>
    </p:spTree>
    <p:extLst>
      <p:ext uri="{BB962C8B-B14F-4D97-AF65-F5344CB8AC3E}">
        <p14:creationId xmlns:p14="http://schemas.microsoft.com/office/powerpoint/2010/main" val="27780396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78492"/>
          </a:xfrm>
        </p:spPr>
        <p:txBody>
          <a:bodyPr>
            <a:normAutofit fontScale="90000"/>
          </a:bodyPr>
          <a:lstStyle/>
          <a:p>
            <a:r>
              <a:rPr lang="en-US" dirty="0" smtClean="0"/>
              <a:t>Scan Design to increase testability of Sequential circuits</a:t>
            </a:r>
            <a:endParaRPr lang="en-US" dirty="0"/>
          </a:p>
        </p:txBody>
      </p:sp>
      <p:sp>
        <p:nvSpPr>
          <p:cNvPr id="5" name="Slide Number Placeholder 4"/>
          <p:cNvSpPr>
            <a:spLocks noGrp="1"/>
          </p:cNvSpPr>
          <p:nvPr>
            <p:ph type="sldNum" sz="quarter" idx="12"/>
          </p:nvPr>
        </p:nvSpPr>
        <p:spPr/>
        <p:txBody>
          <a:bodyPr/>
          <a:lstStyle/>
          <a:p>
            <a:fld id="{6397D6EB-3E24-4788-A995-03BDCAC9BB93}" type="slidenum">
              <a:rPr lang="en-US" smtClean="0">
                <a:solidFill>
                  <a:prstClr val="black">
                    <a:tint val="75000"/>
                  </a:prstClr>
                </a:solidFill>
              </a:rPr>
              <a:pPr/>
              <a:t>4</a:t>
            </a:fld>
            <a:endParaRPr lang="en-US">
              <a:solidFill>
                <a:prstClr val="black">
                  <a:tint val="75000"/>
                </a:prstClr>
              </a:solidFill>
            </a:endParaRPr>
          </a:p>
        </p:txBody>
      </p:sp>
      <p:sp>
        <p:nvSpPr>
          <p:cNvPr id="7" name="TextBox 6"/>
          <p:cNvSpPr txBox="1"/>
          <p:nvPr/>
        </p:nvSpPr>
        <p:spPr>
          <a:xfrm>
            <a:off x="1214203" y="5349292"/>
            <a:ext cx="10368197" cy="830997"/>
          </a:xfrm>
          <a:prstGeom prst="rect">
            <a:avLst/>
          </a:prstGeom>
          <a:noFill/>
        </p:spPr>
        <p:txBody>
          <a:bodyPr wrap="square" rtlCol="0">
            <a:spAutoFit/>
          </a:bodyPr>
          <a:lstStyle/>
          <a:p>
            <a:r>
              <a:rPr lang="en-US" sz="2400" dirty="0" smtClean="0"/>
              <a:t>Reference: Dr. Nelson’s Course Website, Computer Aided Design of Digital Circuits http://www.eng.auburn.edu/~nelson/courses/elec5250_6250/</a:t>
            </a:r>
            <a:endParaRPr lang="en-US" sz="2400" dirty="0"/>
          </a:p>
        </p:txBody>
      </p:sp>
      <p:pic>
        <p:nvPicPr>
          <p:cNvPr id="8" name="Content Placeholder 7"/>
          <p:cNvPicPr>
            <a:picLocks noGrp="1" noChangeAspect="1"/>
          </p:cNvPicPr>
          <p:nvPr>
            <p:ph idx="1"/>
          </p:nvPr>
        </p:nvPicPr>
        <p:blipFill>
          <a:blip r:embed="rId2"/>
          <a:stretch>
            <a:fillRect/>
          </a:stretch>
        </p:blipFill>
        <p:spPr>
          <a:xfrm>
            <a:off x="758107" y="1244182"/>
            <a:ext cx="10004832" cy="3132946"/>
          </a:xfrm>
          <a:prstGeom prst="rect">
            <a:avLst/>
          </a:prstGeom>
        </p:spPr>
      </p:pic>
    </p:spTree>
    <p:extLst>
      <p:ext uri="{BB962C8B-B14F-4D97-AF65-F5344CB8AC3E}">
        <p14:creationId xmlns:p14="http://schemas.microsoft.com/office/powerpoint/2010/main" val="18237364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Advantest </a:t>
            </a:r>
            <a:r>
              <a:rPr lang="en-US" dirty="0" smtClean="0"/>
              <a:t>T2000GS ATE</a:t>
            </a:r>
            <a:endParaRPr lang="en-US" dirty="0"/>
          </a:p>
        </p:txBody>
      </p:sp>
      <p:sp>
        <p:nvSpPr>
          <p:cNvPr id="3" name="Content Placeholder 2"/>
          <p:cNvSpPr>
            <a:spLocks noGrp="1"/>
          </p:cNvSpPr>
          <p:nvPr>
            <p:ph idx="1"/>
          </p:nvPr>
        </p:nvSpPr>
        <p:spPr>
          <a:xfrm>
            <a:off x="609600" y="1600201"/>
            <a:ext cx="5695666" cy="4336575"/>
          </a:xfrm>
        </p:spPr>
        <p:txBody>
          <a:bodyPr>
            <a:normAutofit fontScale="85000" lnSpcReduction="10000"/>
          </a:bodyPr>
          <a:lstStyle/>
          <a:p>
            <a:r>
              <a:rPr lang="en-US" dirty="0" smtClean="0"/>
              <a:t>Used to test integrated </a:t>
            </a:r>
            <a:r>
              <a:rPr lang="en-US" dirty="0"/>
              <a:t>circuits for </a:t>
            </a:r>
            <a:r>
              <a:rPr lang="en-US" dirty="0" smtClean="0"/>
              <a:t>faults after </a:t>
            </a:r>
            <a:r>
              <a:rPr lang="en-US" dirty="0"/>
              <a:t>fabrication.</a:t>
            </a:r>
            <a:endParaRPr lang="en-US" dirty="0" smtClean="0"/>
          </a:p>
          <a:p>
            <a:r>
              <a:rPr lang="en-US" dirty="0" smtClean="0"/>
              <a:t>Generates test patterns and clock to test the Device Under Test (DUT).</a:t>
            </a:r>
          </a:p>
          <a:p>
            <a:r>
              <a:rPr lang="en-US" dirty="0" smtClean="0"/>
              <a:t>Performs measurements and evaluates the test results.</a:t>
            </a:r>
          </a:p>
          <a:p>
            <a:r>
              <a:rPr lang="en-US" dirty="0" smtClean="0"/>
              <a:t>Consists of</a:t>
            </a:r>
          </a:p>
          <a:p>
            <a:pPr lvl="1"/>
            <a:r>
              <a:rPr lang="en-US" dirty="0" smtClean="0"/>
              <a:t>Main System Unit</a:t>
            </a:r>
          </a:p>
          <a:p>
            <a:pPr lvl="1"/>
            <a:r>
              <a:rPr lang="en-US" dirty="0" smtClean="0"/>
              <a:t>Test Head</a:t>
            </a:r>
          </a:p>
          <a:p>
            <a:pPr lvl="1"/>
            <a:r>
              <a:rPr lang="en-US" dirty="0" smtClean="0"/>
              <a:t>User Interface</a:t>
            </a:r>
          </a:p>
        </p:txBody>
      </p:sp>
      <p:sp>
        <p:nvSpPr>
          <p:cNvPr id="5" name="Slide Number Placeholder 4"/>
          <p:cNvSpPr>
            <a:spLocks noGrp="1"/>
          </p:cNvSpPr>
          <p:nvPr>
            <p:ph type="sldNum" sz="quarter" idx="12"/>
          </p:nvPr>
        </p:nvSpPr>
        <p:spPr/>
        <p:txBody>
          <a:bodyPr/>
          <a:lstStyle/>
          <a:p>
            <a:fld id="{6397D6EB-3E24-4788-A995-03BDCAC9BB93}" type="slidenum">
              <a:rPr lang="en-US" smtClean="0">
                <a:solidFill>
                  <a:prstClr val="black">
                    <a:tint val="75000"/>
                  </a:prstClr>
                </a:solidFill>
              </a:rPr>
              <a:pPr/>
              <a:t>5</a:t>
            </a:fld>
            <a:endParaRPr lang="en-US">
              <a:solidFill>
                <a:prstClr val="black">
                  <a:tint val="75000"/>
                </a:prst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0232" y="2040568"/>
            <a:ext cx="5245319" cy="3264771"/>
          </a:xfrm>
          <a:prstGeom prst="rect">
            <a:avLst/>
          </a:prstGeom>
        </p:spPr>
      </p:pic>
    </p:spTree>
    <p:extLst>
      <p:ext uri="{BB962C8B-B14F-4D97-AF65-F5344CB8AC3E}">
        <p14:creationId xmlns:p14="http://schemas.microsoft.com/office/powerpoint/2010/main" val="35918357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cost of ATE</a:t>
            </a:r>
            <a:endParaRPr lang="en-US" dirty="0"/>
          </a:p>
        </p:txBody>
      </p:sp>
      <p:sp>
        <p:nvSpPr>
          <p:cNvPr id="3" name="Content Placeholder 2"/>
          <p:cNvSpPr>
            <a:spLocks noGrp="1"/>
          </p:cNvSpPr>
          <p:nvPr>
            <p:ph idx="1"/>
          </p:nvPr>
        </p:nvSpPr>
        <p:spPr/>
        <p:txBody>
          <a:bodyPr/>
          <a:lstStyle/>
          <a:p>
            <a:r>
              <a:rPr lang="en-US" dirty="0" smtClean="0"/>
              <a:t>Has high initial and recurring costs.</a:t>
            </a:r>
          </a:p>
          <a:p>
            <a:r>
              <a:rPr lang="en-US" dirty="0"/>
              <a:t>The testing cost </a:t>
            </a:r>
            <a:r>
              <a:rPr lang="en-US" dirty="0" smtClean="0"/>
              <a:t>of using </a:t>
            </a:r>
            <a:r>
              <a:rPr lang="en-US" dirty="0"/>
              <a:t>an ATE increases directly with the time spent in </a:t>
            </a:r>
            <a:r>
              <a:rPr lang="en-US" dirty="0" smtClean="0"/>
              <a:t>testing the chip.</a:t>
            </a:r>
          </a:p>
          <a:p>
            <a:r>
              <a:rPr lang="en-US" dirty="0" smtClean="0"/>
              <a:t>Adds </a:t>
            </a:r>
            <a:r>
              <a:rPr lang="en-US" dirty="0"/>
              <a:t>to the final cost of the chip</a:t>
            </a:r>
            <a:r>
              <a:rPr lang="en-US" dirty="0" smtClean="0"/>
              <a:t>.</a:t>
            </a:r>
          </a:p>
          <a:p>
            <a:r>
              <a:rPr lang="en-US" dirty="0"/>
              <a:t>It costs more to test a transistor than to </a:t>
            </a:r>
            <a:r>
              <a:rPr lang="en-US" dirty="0" smtClean="0"/>
              <a:t>manufacture it.</a:t>
            </a:r>
          </a:p>
          <a:p>
            <a:r>
              <a:rPr lang="en-US" dirty="0" smtClean="0"/>
              <a:t>Reducing test time reduces cost of chip.</a:t>
            </a:r>
          </a:p>
          <a:p>
            <a:endParaRPr lang="en-US" dirty="0" smtClean="0"/>
          </a:p>
          <a:p>
            <a:pPr marL="0" indent="0">
              <a:buNone/>
            </a:pPr>
            <a:endParaRPr lang="en-US" dirty="0"/>
          </a:p>
        </p:txBody>
      </p:sp>
      <p:sp>
        <p:nvSpPr>
          <p:cNvPr id="5" name="Slide Number Placeholder 4"/>
          <p:cNvSpPr>
            <a:spLocks noGrp="1"/>
          </p:cNvSpPr>
          <p:nvPr>
            <p:ph type="sldNum" sz="quarter" idx="12"/>
          </p:nvPr>
        </p:nvSpPr>
        <p:spPr/>
        <p:txBody>
          <a:bodyPr/>
          <a:lstStyle/>
          <a:p>
            <a:fld id="{6397D6EB-3E24-4788-A995-03BDCAC9BB93}" type="slidenum">
              <a:rPr lang="en-US" smtClean="0">
                <a:solidFill>
                  <a:prstClr val="black">
                    <a:tint val="75000"/>
                  </a:prstClr>
                </a:solidFill>
              </a:rPr>
              <a:pPr/>
              <a:t>6</a:t>
            </a:fld>
            <a:endParaRPr lang="en-US">
              <a:solidFill>
                <a:prstClr val="black">
                  <a:tint val="75000"/>
                </a:prstClr>
              </a:solidFill>
            </a:endParaRPr>
          </a:p>
        </p:txBody>
      </p:sp>
    </p:spTree>
    <p:extLst>
      <p:ext uri="{BB962C8B-B14F-4D97-AF65-F5344CB8AC3E}">
        <p14:creationId xmlns:p14="http://schemas.microsoft.com/office/powerpoint/2010/main" val="827575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809469"/>
            <a:ext cx="10972800" cy="5316695"/>
          </a:xfrm>
        </p:spPr>
        <p:txBody>
          <a:bodyPr>
            <a:normAutofit/>
          </a:bodyPr>
          <a:lstStyle/>
          <a:p>
            <a:r>
              <a:rPr lang="en-US" dirty="0"/>
              <a:t>An integrated circuit is </a:t>
            </a:r>
            <a:r>
              <a:rPr lang="en-US" dirty="0" smtClean="0"/>
              <a:t>designed and packaged </a:t>
            </a:r>
            <a:r>
              <a:rPr lang="en-US" dirty="0"/>
              <a:t>to </a:t>
            </a:r>
            <a:r>
              <a:rPr lang="en-US" dirty="0" smtClean="0"/>
              <a:t>handle the </a:t>
            </a:r>
            <a:r>
              <a:rPr lang="en-US" dirty="0"/>
              <a:t>power dissipated during the intended function of the circuit</a:t>
            </a:r>
            <a:r>
              <a:rPr lang="en-US" dirty="0" smtClean="0"/>
              <a:t>.</a:t>
            </a:r>
          </a:p>
          <a:p>
            <a:r>
              <a:rPr lang="en-US" dirty="0"/>
              <a:t>The ATPG vectors </a:t>
            </a:r>
            <a:r>
              <a:rPr lang="en-US" dirty="0" smtClean="0"/>
              <a:t>used for </a:t>
            </a:r>
            <a:r>
              <a:rPr lang="en-US" dirty="0"/>
              <a:t>testing are generated for high fault </a:t>
            </a:r>
            <a:r>
              <a:rPr lang="en-US" dirty="0" err="1" smtClean="0"/>
              <a:t>coverages</a:t>
            </a:r>
            <a:r>
              <a:rPr lang="en-US" dirty="0" smtClean="0"/>
              <a:t> and are </a:t>
            </a:r>
            <a:r>
              <a:rPr lang="en-US" dirty="0"/>
              <a:t>functionally irrelevant </a:t>
            </a:r>
            <a:r>
              <a:rPr lang="en-US" dirty="0" smtClean="0"/>
              <a:t>signals. </a:t>
            </a:r>
          </a:p>
          <a:p>
            <a:r>
              <a:rPr lang="en-US" dirty="0" smtClean="0"/>
              <a:t>High </a:t>
            </a:r>
            <a:r>
              <a:rPr lang="en-US" dirty="0"/>
              <a:t>toggling </a:t>
            </a:r>
            <a:r>
              <a:rPr lang="en-US" dirty="0" smtClean="0"/>
              <a:t>activity leads </a:t>
            </a:r>
            <a:r>
              <a:rPr lang="en-US" dirty="0"/>
              <a:t>to higher power </a:t>
            </a:r>
            <a:r>
              <a:rPr lang="en-US" dirty="0" smtClean="0"/>
              <a:t>dissipation.                     </a:t>
            </a:r>
          </a:p>
          <a:p>
            <a:r>
              <a:rPr lang="en-US" dirty="0" smtClean="0"/>
              <a:t>If an </a:t>
            </a:r>
            <a:r>
              <a:rPr lang="en-US" i="1" dirty="0" smtClean="0"/>
              <a:t>aperiodic clock </a:t>
            </a:r>
            <a:r>
              <a:rPr lang="en-US" dirty="0" smtClean="0"/>
              <a:t>is used, in which the clock </a:t>
            </a:r>
            <a:r>
              <a:rPr lang="en-US" dirty="0"/>
              <a:t>interval in every cycle can be </a:t>
            </a:r>
            <a:r>
              <a:rPr lang="en-US" dirty="0" smtClean="0"/>
              <a:t>modified </a:t>
            </a:r>
            <a:r>
              <a:rPr lang="en-US" dirty="0"/>
              <a:t>in a way that the dynamic power </a:t>
            </a:r>
            <a:r>
              <a:rPr lang="en-US" dirty="0" smtClean="0"/>
              <a:t>dissipation remains </a:t>
            </a:r>
            <a:r>
              <a:rPr lang="en-US" dirty="0"/>
              <a:t>constant throughout the test within allowable limits, test time can be </a:t>
            </a:r>
            <a:r>
              <a:rPr lang="en-US" dirty="0" smtClean="0"/>
              <a:t>significantly reduced</a:t>
            </a:r>
            <a:r>
              <a:rPr lang="en-US" dirty="0"/>
              <a:t>. </a:t>
            </a:r>
            <a:endParaRPr lang="en-US" dirty="0" smtClean="0"/>
          </a:p>
        </p:txBody>
      </p:sp>
      <p:sp>
        <p:nvSpPr>
          <p:cNvPr id="4" name="Slide Number Placeholder 3"/>
          <p:cNvSpPr>
            <a:spLocks noGrp="1"/>
          </p:cNvSpPr>
          <p:nvPr>
            <p:ph type="sldNum" sz="quarter" idx="12"/>
          </p:nvPr>
        </p:nvSpPr>
        <p:spPr/>
        <p:txBody>
          <a:bodyPr/>
          <a:lstStyle/>
          <a:p>
            <a:fld id="{6397D6EB-3E24-4788-A995-03BDCAC9BB93}" type="slidenum">
              <a:rPr lang="en-US" smtClean="0">
                <a:solidFill>
                  <a:prstClr val="black">
                    <a:tint val="75000"/>
                  </a:prstClr>
                </a:solidFill>
              </a:rPr>
              <a:pPr/>
              <a:t>7</a:t>
            </a:fld>
            <a:endParaRPr lang="en-US">
              <a:solidFill>
                <a:prstClr val="black">
                  <a:tint val="75000"/>
                </a:prstClr>
              </a:solidFill>
            </a:endParaRPr>
          </a:p>
        </p:txBody>
      </p:sp>
    </p:spTree>
    <p:extLst>
      <p:ext uri="{BB962C8B-B14F-4D97-AF65-F5344CB8AC3E}">
        <p14:creationId xmlns:p14="http://schemas.microsoft.com/office/powerpoint/2010/main" val="18523968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Aperiodic clock </a:t>
            </a:r>
            <a:r>
              <a:rPr lang="en-US" dirty="0" smtClean="0"/>
              <a:t>test to reduce test time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362619" y="1170860"/>
                <a:ext cx="8946541" cy="4395151"/>
              </a:xfrm>
            </p:spPr>
            <p:txBody>
              <a:bodyPr>
                <a:normAutofit fontScale="77500" lnSpcReduction="20000"/>
              </a:bodyPr>
              <a:lstStyle/>
              <a:p>
                <a:r>
                  <a:rPr lang="en-US" dirty="0"/>
                  <a:t>Each period can be either structure constrained or power constrained, i.e.,</a:t>
                </a:r>
              </a:p>
              <a:p>
                <a:pPr marL="0" indent="0">
                  <a:buNone/>
                </a:pPr>
                <a14:m>
                  <m:oMathPara xmlns:m="http://schemas.openxmlformats.org/officeDocument/2006/math">
                    <m:oMathParaPr>
                      <m:jc m:val="centerGroup"/>
                    </m:oMathParaPr>
                    <m:oMath xmlns:m="http://schemas.openxmlformats.org/officeDocument/2006/math">
                      <m:r>
                        <a:rPr lang="en-US" i="1">
                          <a:latin typeface="Cambria Math"/>
                        </a:rPr>
                        <m:t>𝑇</m:t>
                      </m:r>
                      <m:r>
                        <a:rPr lang="en-US" i="1" baseline="-25000">
                          <a:latin typeface="Cambria Math"/>
                        </a:rPr>
                        <m:t>𝑖</m:t>
                      </m:r>
                      <m:r>
                        <a:rPr lang="en-US" i="1">
                          <a:latin typeface="Cambria Math"/>
                        </a:rPr>
                        <m:t>=</m:t>
                      </m:r>
                      <m:func>
                        <m:funcPr>
                          <m:ctrlPr>
                            <a:rPr lang="en-US" i="1">
                              <a:latin typeface="Cambria Math" panose="02040503050406030204" pitchFamily="18" charset="0"/>
                            </a:rPr>
                          </m:ctrlPr>
                        </m:funcPr>
                        <m:fName>
                          <m:r>
                            <m:rPr>
                              <m:sty m:val="p"/>
                            </m:rPr>
                            <a:rPr lang="en-US">
                              <a:latin typeface="Cambria Math"/>
                            </a:rPr>
                            <m:t>max</m:t>
                          </m:r>
                        </m:fName>
                        <m:e>
                          <m:r>
                            <a:rPr lang="en-US" i="1">
                              <a:latin typeface="Cambria Math"/>
                            </a:rPr>
                            <m:t>{</m:t>
                          </m:r>
                          <m:sSub>
                            <m:sSubPr>
                              <m:ctrlPr>
                                <a:rPr lang="en-US" i="1">
                                  <a:latin typeface="Cambria Math" panose="02040503050406030204" pitchFamily="18" charset="0"/>
                                </a:rPr>
                              </m:ctrlPr>
                            </m:sSubPr>
                            <m:e>
                              <m:r>
                                <a:rPr lang="en-US" i="1">
                                  <a:latin typeface="Cambria Math"/>
                                </a:rPr>
                                <m:t>𝑇</m:t>
                              </m:r>
                            </m:e>
                            <m:sub>
                              <m:r>
                                <a:rPr lang="en-US" i="1">
                                  <a:latin typeface="Cambria Math"/>
                                </a:rPr>
                                <m:t>𝑆𝑇𝑅𝑈𝐶𝑇𝑈𝑅𝐸</m:t>
                              </m:r>
                            </m:sub>
                          </m:sSub>
                          <m:r>
                            <a:rPr lang="en-US" i="1">
                              <a:latin typeface="Cambria Math"/>
                            </a:rPr>
                            <m:t>, </m:t>
                          </m:r>
                          <m:f>
                            <m:fPr>
                              <m:ctrlPr>
                                <a:rPr lang="en-US" i="1">
                                  <a:latin typeface="Cambria Math" panose="02040503050406030204" pitchFamily="18" charset="0"/>
                                </a:rPr>
                              </m:ctrlPr>
                            </m:fPr>
                            <m:num>
                              <m:r>
                                <a:rPr lang="en-US" i="1">
                                  <a:latin typeface="Cambria Math"/>
                                </a:rPr>
                                <m:t>𝐸</m:t>
                              </m:r>
                              <m:r>
                                <a:rPr lang="en-US" i="1" baseline="-25000">
                                  <a:latin typeface="Cambria Math"/>
                                </a:rPr>
                                <m:t>𝑖</m:t>
                              </m:r>
                            </m:num>
                            <m:den>
                              <m:r>
                                <a:rPr lang="en-US" i="1">
                                  <a:latin typeface="Cambria Math"/>
                                </a:rPr>
                                <m:t>𝑃</m:t>
                              </m:r>
                              <m:r>
                                <a:rPr lang="en-US" i="1" baseline="-25000">
                                  <a:latin typeface="Cambria Math"/>
                                </a:rPr>
                                <m:t>𝑀𝐴𝑋𝑓𝑢𝑛𝑐</m:t>
                              </m:r>
                            </m:den>
                          </m:f>
                          <m:r>
                            <a:rPr lang="en-US" i="1">
                              <a:latin typeface="Cambria Math"/>
                            </a:rPr>
                            <m:t>}</m:t>
                          </m:r>
                        </m:e>
                      </m:func>
                    </m:oMath>
                  </m:oMathPara>
                </a14:m>
                <a:endParaRPr lang="en-US" dirty="0"/>
              </a:p>
              <a:p>
                <a:pPr marL="0" indent="0">
                  <a:buNone/>
                </a:pPr>
                <a:r>
                  <a:rPr lang="en-US" dirty="0"/>
                  <a:t>where, </a:t>
                </a:r>
              </a:p>
              <a:p>
                <a:pPr marL="0" indent="0">
                  <a:buNone/>
                </a:pPr>
                <a:r>
                  <a:rPr lang="en-US" i="1" dirty="0"/>
                  <a:t>		T</a:t>
                </a:r>
                <a:r>
                  <a:rPr lang="en-US" i="1" baseline="-25000" dirty="0"/>
                  <a:t>i</a:t>
                </a:r>
                <a:r>
                  <a:rPr lang="en-US" dirty="0"/>
                  <a:t> is the period of each test cycle</a:t>
                </a:r>
              </a:p>
              <a:p>
                <a:pPr marL="0" indent="0">
                  <a:buNone/>
                </a:pPr>
                <a:r>
                  <a:rPr lang="en-US" i="1" dirty="0"/>
                  <a:t>		</a:t>
                </a:r>
                <a:r>
                  <a:rPr lang="en-US" i="1" dirty="0" err="1"/>
                  <a:t>E</a:t>
                </a:r>
                <a:r>
                  <a:rPr lang="en-US" i="1" baseline="-25000" dirty="0" err="1"/>
                  <a:t>i</a:t>
                </a:r>
                <a:r>
                  <a:rPr lang="en-US" dirty="0"/>
                  <a:t> is the energy dissipated by each cycle</a:t>
                </a:r>
              </a:p>
              <a:p>
                <a:pPr marL="0" indent="0">
                  <a:buNone/>
                </a:pPr>
                <a:endParaRPr lang="en-US" dirty="0"/>
              </a:p>
              <a:p>
                <a:r>
                  <a:rPr lang="en-US" dirty="0"/>
                  <a:t>This is termed as aperiodic clock test where each cycle may not use exactly the same period as its neighboring cycle.</a:t>
                </a:r>
              </a:p>
              <a:p>
                <a:r>
                  <a:rPr lang="en-US" dirty="0"/>
                  <a:t>For any given voltage an aperiodic clock test can run faster than the periodic clock test at that voltage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362619" y="1170860"/>
                <a:ext cx="8946541" cy="4395151"/>
              </a:xfrm>
              <a:blipFill rotWithShape="0">
                <a:blip r:embed="rId3"/>
                <a:stretch>
                  <a:fillRect l="-1159" t="-2497" b="-2635"/>
                </a:stretch>
              </a:blipFill>
            </p:spPr>
            <p:txBody>
              <a:bodyPr/>
              <a:lstStyle/>
              <a:p>
                <a:r>
                  <a:rPr lang="en-US">
                    <a:noFill/>
                  </a:rPr>
                  <a:t> </a:t>
                </a:r>
              </a:p>
            </p:txBody>
          </p:sp>
        </mc:Fallback>
      </mc:AlternateContent>
      <p:sp>
        <p:nvSpPr>
          <p:cNvPr id="6" name="Slide Number Placeholder 5"/>
          <p:cNvSpPr>
            <a:spLocks noGrp="1"/>
          </p:cNvSpPr>
          <p:nvPr>
            <p:ph type="sldNum" sz="quarter" idx="12"/>
          </p:nvPr>
        </p:nvSpPr>
        <p:spPr/>
        <p:txBody>
          <a:bodyPr/>
          <a:lstStyle/>
          <a:p>
            <a:fld id="{40EB72A5-43FC-4C30-BD45-52A6F6FDC8D3}" type="slidenum">
              <a:rPr lang="en-US" smtClean="0"/>
              <a:t>8</a:t>
            </a:fld>
            <a:endParaRPr lang="en-US"/>
          </a:p>
        </p:txBody>
      </p:sp>
      <p:sp>
        <p:nvSpPr>
          <p:cNvPr id="7" name="TextBox 6"/>
          <p:cNvSpPr txBox="1"/>
          <p:nvPr/>
        </p:nvSpPr>
        <p:spPr>
          <a:xfrm>
            <a:off x="648386" y="5815902"/>
            <a:ext cx="11030007" cy="646331"/>
          </a:xfrm>
          <a:prstGeom prst="rect">
            <a:avLst/>
          </a:prstGeom>
          <a:noFill/>
        </p:spPr>
        <p:txBody>
          <a:bodyPr wrap="none" rtlCol="0">
            <a:spAutoFit/>
          </a:bodyPr>
          <a:lstStyle/>
          <a:p>
            <a:r>
              <a:rPr lang="en-US" dirty="0" smtClean="0"/>
              <a:t>Reference: Praveen </a:t>
            </a:r>
            <a:r>
              <a:rPr lang="en-US" dirty="0" err="1"/>
              <a:t>Venkataramani</a:t>
            </a:r>
            <a:r>
              <a:rPr lang="en-US" dirty="0"/>
              <a:t>, </a:t>
            </a:r>
            <a:r>
              <a:rPr lang="en-US" i="1" dirty="0"/>
              <a:t>Reducing ATE Test Time by Voltage and Frequency Scaling</a:t>
            </a:r>
            <a:r>
              <a:rPr lang="en-US" dirty="0"/>
              <a:t>. </a:t>
            </a:r>
            <a:r>
              <a:rPr lang="en-US" dirty="0" smtClean="0"/>
              <a:t>Dissertation Defense,</a:t>
            </a:r>
            <a:endParaRPr lang="en-US" dirty="0"/>
          </a:p>
          <a:p>
            <a:r>
              <a:rPr lang="en-US" dirty="0"/>
              <a:t>Auburn University, Auburn, Alabama, USA, </a:t>
            </a:r>
            <a:r>
              <a:rPr lang="en-US" dirty="0" smtClean="0"/>
              <a:t>Nov 2013.</a:t>
            </a:r>
            <a:endParaRPr lang="en-US" dirty="0"/>
          </a:p>
        </p:txBody>
      </p:sp>
    </p:spTree>
    <p:extLst>
      <p:ext uri="{BB962C8B-B14F-4D97-AF65-F5344CB8AC3E}">
        <p14:creationId xmlns:p14="http://schemas.microsoft.com/office/powerpoint/2010/main" val="23246724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Statement</a:t>
            </a:r>
            <a:endParaRPr lang="en-US" dirty="0"/>
          </a:p>
        </p:txBody>
      </p:sp>
      <p:sp>
        <p:nvSpPr>
          <p:cNvPr id="3" name="Content Placeholder 2"/>
          <p:cNvSpPr>
            <a:spLocks noGrp="1"/>
          </p:cNvSpPr>
          <p:nvPr>
            <p:ph idx="1"/>
          </p:nvPr>
        </p:nvSpPr>
        <p:spPr/>
        <p:txBody>
          <a:bodyPr>
            <a:normAutofit/>
          </a:bodyPr>
          <a:lstStyle/>
          <a:p>
            <a:r>
              <a:rPr lang="en-US" dirty="0" smtClean="0"/>
              <a:t>The discussed methodology uses </a:t>
            </a:r>
            <a:r>
              <a:rPr lang="en-US" dirty="0"/>
              <a:t>an aperiodic clock </a:t>
            </a:r>
            <a:r>
              <a:rPr lang="en-US" dirty="0" smtClean="0"/>
              <a:t> to reduce </a:t>
            </a:r>
            <a:r>
              <a:rPr lang="en-US" dirty="0"/>
              <a:t>the test </a:t>
            </a:r>
            <a:r>
              <a:rPr lang="en-US" dirty="0" smtClean="0"/>
              <a:t>time. </a:t>
            </a:r>
          </a:p>
          <a:p>
            <a:r>
              <a:rPr lang="en-US" dirty="0" smtClean="0"/>
              <a:t>The </a:t>
            </a:r>
            <a:r>
              <a:rPr lang="en-US" dirty="0"/>
              <a:t>ATE generates only a limited number of </a:t>
            </a:r>
            <a:r>
              <a:rPr lang="en-US" dirty="0" smtClean="0"/>
              <a:t>frequencies.</a:t>
            </a:r>
          </a:p>
          <a:p>
            <a:r>
              <a:rPr lang="en-US" dirty="0"/>
              <a:t>D</a:t>
            </a:r>
            <a:r>
              <a:rPr lang="en-US" dirty="0" smtClean="0"/>
              <a:t>etermining </a:t>
            </a:r>
            <a:r>
              <a:rPr lang="en-US" dirty="0"/>
              <a:t>an optimum set of frequencies is a discrete optimization problem. </a:t>
            </a:r>
            <a:endParaRPr lang="en-US" dirty="0" smtClean="0"/>
          </a:p>
          <a:p>
            <a:r>
              <a:rPr lang="en-US" dirty="0" smtClean="0"/>
              <a:t>This work discusses </a:t>
            </a:r>
            <a:r>
              <a:rPr lang="en-US" dirty="0"/>
              <a:t>an algorithm to obtain the optimum set of frequencies for test time reduction.</a:t>
            </a:r>
          </a:p>
        </p:txBody>
      </p:sp>
      <p:sp>
        <p:nvSpPr>
          <p:cNvPr id="6" name="Slide Number Placeholder 5"/>
          <p:cNvSpPr>
            <a:spLocks noGrp="1"/>
          </p:cNvSpPr>
          <p:nvPr>
            <p:ph type="sldNum" sz="quarter" idx="12"/>
          </p:nvPr>
        </p:nvSpPr>
        <p:spPr/>
        <p:txBody>
          <a:bodyPr/>
          <a:lstStyle/>
          <a:p>
            <a:fld id="{6397D6EB-3E24-4788-A995-03BDCAC9BB93}" type="slidenum">
              <a:rPr lang="en-US" smtClean="0">
                <a:solidFill>
                  <a:prstClr val="black">
                    <a:tint val="75000"/>
                  </a:prstClr>
                </a:solidFill>
              </a:rPr>
              <a:pPr/>
              <a:t>9</a:t>
            </a:fld>
            <a:endParaRPr lang="en-US">
              <a:solidFill>
                <a:prstClr val="black">
                  <a:tint val="75000"/>
                </a:prstClr>
              </a:solidFill>
            </a:endParaRPr>
          </a:p>
        </p:txBody>
      </p:sp>
    </p:spTree>
    <p:extLst>
      <p:ext uri="{BB962C8B-B14F-4D97-AF65-F5344CB8AC3E}">
        <p14:creationId xmlns:p14="http://schemas.microsoft.com/office/powerpoint/2010/main" val="364637338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2148</TotalTime>
  <Words>1291</Words>
  <Application>Microsoft Office PowerPoint</Application>
  <PresentationFormat>Widescreen</PresentationFormat>
  <Paragraphs>161</Paragraphs>
  <Slides>29</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Microsoft YaHei</vt:lpstr>
      <vt:lpstr>SimSun</vt:lpstr>
      <vt:lpstr>Arial</vt:lpstr>
      <vt:lpstr>Calibri</vt:lpstr>
      <vt:lpstr>Cambria Math</vt:lpstr>
      <vt:lpstr>1_Office Theme</vt:lpstr>
      <vt:lpstr>PowerPoint Presentation</vt:lpstr>
      <vt:lpstr>Overview</vt:lpstr>
      <vt:lpstr>Testing</vt:lpstr>
      <vt:lpstr>Scan Design to increase testability of Sequential circuits</vt:lpstr>
      <vt:lpstr>Advantest T2000GS ATE</vt:lpstr>
      <vt:lpstr>Testing cost of ATE</vt:lpstr>
      <vt:lpstr>PowerPoint Presentation</vt:lpstr>
      <vt:lpstr>Aperiodic clock test to reduce test time</vt:lpstr>
      <vt:lpstr>Problem Statement</vt:lpstr>
      <vt:lpstr>The Optimization Problem</vt:lpstr>
      <vt:lpstr>PowerPoint Presentation</vt:lpstr>
      <vt:lpstr>PowerPoint Presentation</vt:lpstr>
      <vt:lpstr>Greedy Algorithm</vt:lpstr>
      <vt:lpstr>PowerPoint Presentation</vt:lpstr>
      <vt:lpstr>PowerPoint Presentation</vt:lpstr>
      <vt:lpstr>PowerPoint Presentation</vt:lpstr>
      <vt:lpstr>Normalised Test Time of s1238 obtained by the greedy algorithm</vt:lpstr>
      <vt:lpstr>Percentage of Reduction in Test time of the  ISCAS ‘89 benchmarks, with 4, 10 and n frequencies</vt:lpstr>
      <vt:lpstr>Lower bound of the aperiodic test time obtained with aperiodic clocks using the greedy algorithm by simulating ISCAS '89 benchmark circuits.</vt:lpstr>
      <vt:lpstr>Normalised test time of the s1238 benchmark obtained through the various algorithms</vt:lpstr>
      <vt:lpstr>Percentage of reduction in test time of s1238 benchmark circuit obtained by different algorithms</vt:lpstr>
      <vt:lpstr>CPU time of the four algorithms compared for the s1238 benchmark</vt:lpstr>
      <vt:lpstr>S298 tested on the ATE T2000GS which allows 4 different frequencies </vt:lpstr>
      <vt:lpstr>Periodic clock test  ATE result for 540-cycle scan test of s298 benchmark circuit showing test cycles 15 to 45 with a clock of 500ns.</vt:lpstr>
      <vt:lpstr>Aperiodic clock test   ATE result for 540-cycle scan test of s298 benchmark circuit showing test cycles 15 to 66 with a clock periods of 219ns, 274ns, 342ns and 500ns.</vt:lpstr>
      <vt:lpstr>Conclusion</vt:lpstr>
      <vt:lpstr>Future Work</vt:lpstr>
      <vt:lpstr>References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Sindhu Gunasekar</dc:creator>
  <cp:lastModifiedBy>agrawvd</cp:lastModifiedBy>
  <cp:revision>143</cp:revision>
  <dcterms:created xsi:type="dcterms:W3CDTF">2014-04-01T09:37:28Z</dcterms:created>
  <dcterms:modified xsi:type="dcterms:W3CDTF">2014-05-08T23:36:57Z</dcterms:modified>
</cp:coreProperties>
</file>